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4"/>
  </p:notesMasterIdLst>
  <p:sldIdLst>
    <p:sldId id="260" r:id="rId2"/>
    <p:sldId id="327" r:id="rId3"/>
    <p:sldId id="326" r:id="rId4"/>
    <p:sldId id="267" r:id="rId5"/>
    <p:sldId id="269" r:id="rId6"/>
    <p:sldId id="271" r:id="rId7"/>
    <p:sldId id="272" r:id="rId8"/>
    <p:sldId id="274" r:id="rId9"/>
    <p:sldId id="273" r:id="rId10"/>
    <p:sldId id="275" r:id="rId11"/>
    <p:sldId id="277" r:id="rId12"/>
    <p:sldId id="278" r:id="rId13"/>
    <p:sldId id="279" r:id="rId14"/>
    <p:sldId id="280" r:id="rId15"/>
    <p:sldId id="281" r:id="rId16"/>
    <p:sldId id="283" r:id="rId17"/>
    <p:sldId id="322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3" r:id="rId27"/>
    <p:sldId id="32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314" r:id="rId49"/>
    <p:sldId id="315" r:id="rId50"/>
    <p:sldId id="316" r:id="rId51"/>
    <p:sldId id="317" r:id="rId52"/>
    <p:sldId id="318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5E2D"/>
    <a:srgbClr val="BBFC80"/>
    <a:srgbClr val="A2F0F8"/>
    <a:srgbClr val="9CFEEB"/>
    <a:srgbClr val="B8F927"/>
    <a:srgbClr val="31DDEF"/>
    <a:srgbClr val="161B0B"/>
    <a:srgbClr val="66CCFF"/>
    <a:srgbClr val="FF66CC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84" autoAdjust="0"/>
    <p:restoredTop sz="94660"/>
  </p:normalViewPr>
  <p:slideViewPr>
    <p:cSldViewPr>
      <p:cViewPr>
        <p:scale>
          <a:sx n="80" d="100"/>
          <a:sy n="80" d="100"/>
        </p:scale>
        <p:origin x="-182" y="14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0D518-62C3-4E97-A8B3-37653093C302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119F6-AD80-44F0-9B2B-7AEB3C0407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080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119F6-AD80-44F0-9B2B-7AEB3C04076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153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119F6-AD80-44F0-9B2B-7AEB3C04076E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883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119F6-AD80-44F0-9B2B-7AEB3C04076E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883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119F6-AD80-44F0-9B2B-7AEB3C04076E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8834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119F6-AD80-44F0-9B2B-7AEB3C04076E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8834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119F6-AD80-44F0-9B2B-7AEB3C04076E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8834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119F6-AD80-44F0-9B2B-7AEB3C04076E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8834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119F6-AD80-44F0-9B2B-7AEB3C04076E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8834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119F6-AD80-44F0-9B2B-7AEB3C04076E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8834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119F6-AD80-44F0-9B2B-7AEB3C04076E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8834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119F6-AD80-44F0-9B2B-7AEB3C04076E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883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119F6-AD80-44F0-9B2B-7AEB3C04076E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8834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119F6-AD80-44F0-9B2B-7AEB3C04076E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8834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119F6-AD80-44F0-9B2B-7AEB3C04076E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8834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119F6-AD80-44F0-9B2B-7AEB3C04076E}" type="slidenum">
              <a:rPr lang="ru-RU" smtClean="0"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883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119F6-AD80-44F0-9B2B-7AEB3C04076E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883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119F6-AD80-44F0-9B2B-7AEB3C04076E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883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119F6-AD80-44F0-9B2B-7AEB3C04076E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883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119F6-AD80-44F0-9B2B-7AEB3C04076E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883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119F6-AD80-44F0-9B2B-7AEB3C04076E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883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119F6-AD80-44F0-9B2B-7AEB3C04076E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883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119F6-AD80-44F0-9B2B-7AEB3C04076E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883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04074-83E9-4CC0-BD9E-9F95F42EA4F3}" type="datetime1">
              <a:rPr lang="ru-RU" smtClean="0"/>
              <a:t>13.08.2020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032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58BF-FB7F-4ACC-B518-DB0E6B053F8A}" type="datetime1">
              <a:rPr lang="ru-RU" smtClean="0"/>
              <a:t>13.08.2020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876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671B-C547-4333-82C8-2B90AC672B7F}" type="datetime1">
              <a:rPr lang="ru-RU" smtClean="0"/>
              <a:t>13.08.2020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435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3F557-F48A-42E1-8C46-C3AAC486EA7D}" type="datetime1">
              <a:rPr lang="ru-RU" smtClean="0"/>
              <a:t>13.08.2020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643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D657-3A5C-42BA-89AC-1325775BF8C5}" type="datetime1">
              <a:rPr lang="ru-RU" smtClean="0"/>
              <a:t>13.08.2020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41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4D3F-6D4E-4ACC-91C2-7E97C75F1458}" type="datetime1">
              <a:rPr lang="ru-RU" smtClean="0"/>
              <a:t>13.08.2020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09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5236-C578-4505-8EE0-92113E44A5D7}" type="datetime1">
              <a:rPr lang="ru-RU" smtClean="0"/>
              <a:t>13.08.2020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071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A7877-D628-4D8D-9430-7D83EB953E65}" type="datetime1">
              <a:rPr lang="ru-RU" smtClean="0"/>
              <a:t>13.08.2020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297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5E27-86ED-4A21-AA2C-4BF350424C03}" type="datetime1">
              <a:rPr lang="ru-RU" smtClean="0"/>
              <a:t>13.08.2020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45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4245-B719-47E2-93FA-21C909D3F197}" type="datetime1">
              <a:rPr lang="ru-RU" smtClean="0"/>
              <a:t>13.08.2020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302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071CC-D0F2-42D7-923C-B06A6FE16FC5}" type="datetime1">
              <a:rPr lang="ru-RU" smtClean="0"/>
              <a:t>13.08.2020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184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2824D-3332-421B-BED6-C4DA56EA969C}" type="datetime1">
              <a:rPr lang="ru-RU" smtClean="0"/>
              <a:t>13.08.2020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75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slide" Target="slide14.xml"/><Relationship Id="rId18" Type="http://schemas.openxmlformats.org/officeDocument/2006/relationships/slide" Target="slide19.xml"/><Relationship Id="rId26" Type="http://schemas.openxmlformats.org/officeDocument/2006/relationships/slide" Target="slide27.xml"/><Relationship Id="rId39" Type="http://schemas.openxmlformats.org/officeDocument/2006/relationships/slide" Target="slide40.xml"/><Relationship Id="rId21" Type="http://schemas.openxmlformats.org/officeDocument/2006/relationships/slide" Target="slide22.xml"/><Relationship Id="rId34" Type="http://schemas.openxmlformats.org/officeDocument/2006/relationships/slide" Target="slide35.xml"/><Relationship Id="rId42" Type="http://schemas.openxmlformats.org/officeDocument/2006/relationships/slide" Target="slide43.xml"/><Relationship Id="rId47" Type="http://schemas.openxmlformats.org/officeDocument/2006/relationships/slide" Target="slide48.xml"/><Relationship Id="rId50" Type="http://schemas.openxmlformats.org/officeDocument/2006/relationships/slide" Target="slide51.xml"/><Relationship Id="rId7" Type="http://schemas.openxmlformats.org/officeDocument/2006/relationships/slide" Target="slide8.xml"/><Relationship Id="rId2" Type="http://schemas.openxmlformats.org/officeDocument/2006/relationships/notesSlide" Target="../notesSlides/notesSlide1.xml"/><Relationship Id="rId16" Type="http://schemas.openxmlformats.org/officeDocument/2006/relationships/slide" Target="slide17.xml"/><Relationship Id="rId29" Type="http://schemas.openxmlformats.org/officeDocument/2006/relationships/slide" Target="slide30.xml"/><Relationship Id="rId11" Type="http://schemas.openxmlformats.org/officeDocument/2006/relationships/slide" Target="slide12.xml"/><Relationship Id="rId24" Type="http://schemas.openxmlformats.org/officeDocument/2006/relationships/slide" Target="slide25.xml"/><Relationship Id="rId32" Type="http://schemas.openxmlformats.org/officeDocument/2006/relationships/slide" Target="slide33.xml"/><Relationship Id="rId37" Type="http://schemas.openxmlformats.org/officeDocument/2006/relationships/slide" Target="slide38.xml"/><Relationship Id="rId40" Type="http://schemas.openxmlformats.org/officeDocument/2006/relationships/slide" Target="slide41.xml"/><Relationship Id="rId45" Type="http://schemas.openxmlformats.org/officeDocument/2006/relationships/slide" Target="slide46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23" Type="http://schemas.openxmlformats.org/officeDocument/2006/relationships/slide" Target="slide24.xml"/><Relationship Id="rId28" Type="http://schemas.openxmlformats.org/officeDocument/2006/relationships/slide" Target="slide29.xml"/><Relationship Id="rId36" Type="http://schemas.openxmlformats.org/officeDocument/2006/relationships/slide" Target="slide37.xml"/><Relationship Id="rId49" Type="http://schemas.openxmlformats.org/officeDocument/2006/relationships/slide" Target="slide50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31" Type="http://schemas.openxmlformats.org/officeDocument/2006/relationships/slide" Target="slide32.xml"/><Relationship Id="rId44" Type="http://schemas.openxmlformats.org/officeDocument/2006/relationships/slide" Target="slide45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3.xml"/><Relationship Id="rId27" Type="http://schemas.openxmlformats.org/officeDocument/2006/relationships/slide" Target="slide28.xml"/><Relationship Id="rId30" Type="http://schemas.openxmlformats.org/officeDocument/2006/relationships/slide" Target="slide31.xml"/><Relationship Id="rId35" Type="http://schemas.openxmlformats.org/officeDocument/2006/relationships/slide" Target="slide36.xml"/><Relationship Id="rId43" Type="http://schemas.openxmlformats.org/officeDocument/2006/relationships/slide" Target="slide44.xml"/><Relationship Id="rId48" Type="http://schemas.openxmlformats.org/officeDocument/2006/relationships/slide" Target="slide49.xml"/><Relationship Id="rId8" Type="http://schemas.openxmlformats.org/officeDocument/2006/relationships/slide" Target="slide9.xml"/><Relationship Id="rId51" Type="http://schemas.openxmlformats.org/officeDocument/2006/relationships/slide" Target="slide52.xml"/><Relationship Id="rId3" Type="http://schemas.openxmlformats.org/officeDocument/2006/relationships/slide" Target="slide4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5" Type="http://schemas.openxmlformats.org/officeDocument/2006/relationships/slide" Target="slide26.xml"/><Relationship Id="rId33" Type="http://schemas.openxmlformats.org/officeDocument/2006/relationships/slide" Target="slide34.xml"/><Relationship Id="rId38" Type="http://schemas.openxmlformats.org/officeDocument/2006/relationships/slide" Target="slide39.xml"/><Relationship Id="rId46" Type="http://schemas.openxmlformats.org/officeDocument/2006/relationships/slide" Target="slide47.xml"/><Relationship Id="rId20" Type="http://schemas.openxmlformats.org/officeDocument/2006/relationships/slide" Target="slide21.xml"/><Relationship Id="rId41" Type="http://schemas.openxmlformats.org/officeDocument/2006/relationships/slide" Target="slide4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5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5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197348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2C5E2D"/>
                </a:solidFill>
                <a:latin typeface="+mn-lt"/>
              </a:rPr>
              <a:t>« В гостях у </a:t>
            </a:r>
            <a:r>
              <a:rPr lang="ru-RU" sz="6000" b="1" dirty="0" err="1" smtClean="0">
                <a:solidFill>
                  <a:srgbClr val="2C5E2D"/>
                </a:solidFill>
                <a:latin typeface="+mn-lt"/>
              </a:rPr>
              <a:t>Лесовичка</a:t>
            </a:r>
            <a:r>
              <a:rPr lang="ru-RU" sz="6000" b="1" dirty="0" smtClean="0">
                <a:solidFill>
                  <a:srgbClr val="2C5E2D"/>
                </a:solidFill>
                <a:latin typeface="+mn-lt"/>
              </a:rPr>
              <a:t>»</a:t>
            </a:r>
            <a:r>
              <a:rPr lang="ru-RU" sz="5300" dirty="0" smtClean="0"/>
              <a:t/>
            </a:r>
            <a:br>
              <a:rPr lang="ru-RU" sz="5300" dirty="0" smtClean="0"/>
            </a:br>
            <a:endParaRPr lang="ru-RU" sz="3600" b="1" dirty="0">
              <a:solidFill>
                <a:srgbClr val="161B0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3933056"/>
            <a:ext cx="6400800" cy="1296144"/>
          </a:xfrm>
        </p:spPr>
        <p:txBody>
          <a:bodyPr>
            <a:normAutofit/>
          </a:bodyPr>
          <a:lstStyle/>
          <a:p>
            <a:endParaRPr lang="ru-RU" sz="19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  <p:pic>
        <p:nvPicPr>
          <p:cNvPr id="1032" name="Picture 8" descr="C:\Users\НАТА\Desktop\bef16732423f29e3cb1abc233793c65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8920"/>
            <a:ext cx="28829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86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Птицы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2884" y="105273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Красно-бурая хохлатка</a:t>
            </a:r>
          </a:p>
          <a:p>
            <a:pPr marL="0" indent="0">
              <a:buNone/>
            </a:pPr>
            <a:r>
              <a:rPr lang="ru-RU" dirty="0" smtClean="0"/>
              <a:t>Ест рябину без остатка.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7</a:t>
            </a:r>
            <a:r>
              <a:rPr lang="ru-RU" sz="3200" b="1" dirty="0" smtClean="0">
                <a:solidFill>
                  <a:schemeClr val="tx1"/>
                </a:solidFill>
              </a:rPr>
              <a:t>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8" name="Picture 8" descr="http://www.cphi-online.com/46/product/80/59/31/01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84011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1365758" y="2578790"/>
            <a:ext cx="6412483" cy="3717000"/>
            <a:chOff x="971600" y="2658562"/>
            <a:chExt cx="6412483" cy="3717000"/>
          </a:xfrm>
          <a:noFill/>
        </p:grpSpPr>
        <p:sp>
          <p:nvSpPr>
            <p:cNvPr id="13" name="Прямоугольник 12"/>
            <p:cNvSpPr/>
            <p:nvPr/>
          </p:nvSpPr>
          <p:spPr>
            <a:xfrm>
              <a:off x="971600" y="2775162"/>
              <a:ext cx="6412483" cy="3600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3600" b="1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4BACC6">
                      <a:lumMod val="50000"/>
                    </a:srgbClr>
                  </a:solidFill>
                </a:rPr>
                <a:t> свиристель</a:t>
              </a:r>
              <a:endPara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</a:endParaRPr>
            </a:p>
          </p:txBody>
        </p:sp>
        <p:pic>
          <p:nvPicPr>
            <p:cNvPr id="14" name="Picture 2" descr="http://znaew.ru/images/200/188/171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"/>
            <a:stretch/>
          </p:blipFill>
          <p:spPr bwMode="auto">
            <a:xfrm flipH="1">
              <a:off x="4163679" y="2658562"/>
              <a:ext cx="2376264" cy="3699919"/>
            </a:xfrm>
            <a:prstGeom prst="rect">
              <a:avLst/>
            </a:prstGeom>
            <a:grpFill/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val="310611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Звери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406" y="9637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Меньше тигра, больше кошки,</a:t>
            </a:r>
          </a:p>
          <a:p>
            <a:pPr marL="0" indent="0">
              <a:buNone/>
            </a:pPr>
            <a:r>
              <a:rPr lang="ru-RU" dirty="0" smtClean="0"/>
              <a:t>Над ушами – кисти-рожки.</a:t>
            </a:r>
          </a:p>
          <a:p>
            <a:pPr marL="0" indent="0">
              <a:buNone/>
            </a:pPr>
            <a:r>
              <a:rPr lang="ru-RU" dirty="0" smtClean="0"/>
              <a:t>С виду кроток, но не верь:</a:t>
            </a:r>
          </a:p>
          <a:p>
            <a:pPr marL="0" indent="0">
              <a:buNone/>
            </a:pPr>
            <a:r>
              <a:rPr lang="ru-RU" dirty="0" smtClean="0"/>
              <a:t>Страшен в гневе этот зверь.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10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7" name="Picture 8" descr="http://www.cphi-online.com/46/product/80/59/31/01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84011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410719" y="2043414"/>
            <a:ext cx="7675120" cy="4814586"/>
            <a:chOff x="1157323" y="2527731"/>
            <a:chExt cx="6412483" cy="3827806"/>
          </a:xfrm>
          <a:noFill/>
        </p:grpSpPr>
        <p:sp>
          <p:nvSpPr>
            <p:cNvPr id="13" name="Прямоугольник 12"/>
            <p:cNvSpPr/>
            <p:nvPr/>
          </p:nvSpPr>
          <p:spPr>
            <a:xfrm>
              <a:off x="1157323" y="2755137"/>
              <a:ext cx="6412483" cy="3600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3600" b="1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4BACC6">
                      <a:lumMod val="50000"/>
                    </a:srgbClr>
                  </a:solidFill>
                </a:rPr>
                <a:t>   рысь</a:t>
              </a:r>
              <a:endPara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</a:endParaRPr>
            </a:p>
          </p:txBody>
        </p:sp>
        <p:pic>
          <p:nvPicPr>
            <p:cNvPr id="14" name="Picture 2" descr="C:\Users\-\Downloads\post-79001-1257328642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"/>
            <a:stretch/>
          </p:blipFill>
          <p:spPr bwMode="auto">
            <a:xfrm>
              <a:off x="1678866" y="2527731"/>
              <a:ext cx="4842606" cy="3275449"/>
            </a:xfrm>
            <a:prstGeom prst="rect">
              <a:avLst/>
            </a:prstGeom>
            <a:grpFill/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val="228560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Звери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6526" y="9323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Не барашек и не кот,</a:t>
            </a:r>
          </a:p>
          <a:p>
            <a:pPr marL="0" indent="0">
              <a:buNone/>
            </a:pPr>
            <a:r>
              <a:rPr lang="ru-RU" dirty="0" smtClean="0"/>
              <a:t>Носит шубу круглый год.</a:t>
            </a:r>
          </a:p>
          <a:p>
            <a:pPr marL="0" indent="0">
              <a:buNone/>
            </a:pPr>
            <a:r>
              <a:rPr lang="ru-RU" dirty="0" smtClean="0"/>
              <a:t>Шуба серая для – лета, </a:t>
            </a:r>
          </a:p>
          <a:p>
            <a:pPr marL="0" indent="0">
              <a:buNone/>
            </a:pPr>
            <a:r>
              <a:rPr lang="ru-RU" dirty="0" smtClean="0"/>
              <a:t>А зимой белого цвета.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2</a:t>
            </a:r>
            <a:r>
              <a:rPr lang="ru-RU" sz="3200" b="1" dirty="0" smtClean="0">
                <a:solidFill>
                  <a:schemeClr val="tx1"/>
                </a:solidFill>
              </a:rPr>
              <a:t>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7" name="Picture 8" descr="http://www.cphi-online.com/46/product/80/59/31/01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84011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1115616" y="2955947"/>
            <a:ext cx="6412483" cy="3600400"/>
            <a:chOff x="971600" y="2775162"/>
            <a:chExt cx="6412483" cy="3600400"/>
          </a:xfrm>
          <a:noFill/>
        </p:grpSpPr>
        <p:sp>
          <p:nvSpPr>
            <p:cNvPr id="12" name="Прямоугольник 11"/>
            <p:cNvSpPr/>
            <p:nvPr/>
          </p:nvSpPr>
          <p:spPr>
            <a:xfrm>
              <a:off x="971600" y="2775162"/>
              <a:ext cx="6412483" cy="3600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3600" b="1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4BACC6">
                      <a:lumMod val="50000"/>
                    </a:srgbClr>
                  </a:solidFill>
                </a:rPr>
                <a:t>             заяц</a:t>
              </a:r>
              <a:endPara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</a:endParaRPr>
            </a:p>
          </p:txBody>
        </p:sp>
        <p:pic>
          <p:nvPicPr>
            <p:cNvPr id="13" name="Picture 2" descr="C:\Users\-\Desktop\с рабочего стола\Клипарт\2448065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2527" y="2775162"/>
              <a:ext cx="2880320" cy="3230359"/>
            </a:xfrm>
            <a:prstGeom prst="rect">
              <a:avLst/>
            </a:prstGeom>
            <a:grpFill/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val="421831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Звери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7227" y="9323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Трав копытами касаясь,</a:t>
            </a:r>
          </a:p>
          <a:p>
            <a:pPr marL="0" indent="0">
              <a:buNone/>
            </a:pPr>
            <a:r>
              <a:rPr lang="ru-RU" dirty="0" smtClean="0"/>
              <a:t>Ходит по лесу красавец,</a:t>
            </a:r>
          </a:p>
          <a:p>
            <a:pPr marL="0" indent="0">
              <a:buNone/>
            </a:pPr>
            <a:r>
              <a:rPr lang="ru-RU" dirty="0" smtClean="0"/>
              <a:t>Ходит смело и легко.</a:t>
            </a:r>
          </a:p>
          <a:p>
            <a:pPr marL="0" indent="0">
              <a:buNone/>
            </a:pPr>
            <a:r>
              <a:rPr lang="ru-RU" dirty="0" smtClean="0"/>
              <a:t>Рога раскинув широко.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30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7" name="Picture 8" descr="http://www.cphi-online.com/46/product/80/59/31/01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84011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/>
          <p:cNvGrpSpPr/>
          <p:nvPr/>
        </p:nvGrpSpPr>
        <p:grpSpPr>
          <a:xfrm>
            <a:off x="1166588" y="2591588"/>
            <a:ext cx="6935316" cy="4005849"/>
            <a:chOff x="1464215" y="628988"/>
            <a:chExt cx="6935316" cy="4005849"/>
          </a:xfrm>
          <a:noFill/>
        </p:grpSpPr>
        <p:sp>
          <p:nvSpPr>
            <p:cNvPr id="16" name="Прямоугольник 15"/>
            <p:cNvSpPr/>
            <p:nvPr/>
          </p:nvSpPr>
          <p:spPr>
            <a:xfrm>
              <a:off x="1464215" y="628988"/>
              <a:ext cx="6624736" cy="38535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3600" b="1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4BACC6">
                      <a:lumMod val="50000"/>
                    </a:srgbClr>
                  </a:solidFill>
                </a:rPr>
                <a:t> лось</a:t>
              </a:r>
              <a:endPara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</a:endParaRPr>
            </a:p>
          </p:txBody>
        </p:sp>
        <p:pic>
          <p:nvPicPr>
            <p:cNvPr id="17" name="Picture 2" descr="http://magazin-poputi.ru/image/data/zagruzka-rukami/losi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0" y="628988"/>
              <a:ext cx="5267691" cy="4005849"/>
            </a:xfrm>
            <a:prstGeom prst="rect">
              <a:avLst/>
            </a:prstGeom>
            <a:grpFill/>
            <a:extLst/>
          </p:spPr>
        </p:pic>
      </p:grpSp>
    </p:spTree>
    <p:extLst>
      <p:ext uri="{BB962C8B-B14F-4D97-AF65-F5344CB8AC3E}">
        <p14:creationId xmlns:p14="http://schemas.microsoft.com/office/powerpoint/2010/main" val="258321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Звери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3" y="94637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Кто по ёлкам ловко скачет</a:t>
            </a:r>
          </a:p>
          <a:p>
            <a:pPr marL="0" indent="0">
              <a:buNone/>
            </a:pPr>
            <a:r>
              <a:rPr lang="ru-RU" dirty="0" smtClean="0"/>
              <a:t>И взлетает на дубы?</a:t>
            </a:r>
          </a:p>
          <a:p>
            <a:pPr marL="0" indent="0">
              <a:buNone/>
            </a:pPr>
            <a:r>
              <a:rPr lang="ru-RU" dirty="0" smtClean="0"/>
              <a:t>Кто в дупле орехи прячет,</a:t>
            </a:r>
          </a:p>
          <a:p>
            <a:pPr marL="0" indent="0">
              <a:buNone/>
            </a:pPr>
            <a:r>
              <a:rPr lang="ru-RU" dirty="0" smtClean="0"/>
              <a:t>Сушит на зиму грибы?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4</a:t>
            </a:r>
            <a:r>
              <a:rPr lang="ru-RU" sz="3200" b="1" dirty="0" smtClean="0">
                <a:solidFill>
                  <a:schemeClr val="tx1"/>
                </a:solidFill>
              </a:rPr>
              <a:t>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7" name="Picture 8" descr="http://www.cphi-online.com/46/product/80/59/31/01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84011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1365758" y="2676131"/>
            <a:ext cx="6412483" cy="3600400"/>
            <a:chOff x="1705289" y="1340768"/>
            <a:chExt cx="6412483" cy="3600400"/>
          </a:xfrm>
          <a:noFill/>
        </p:grpSpPr>
        <p:sp>
          <p:nvSpPr>
            <p:cNvPr id="12" name="Прямоугольник 11"/>
            <p:cNvSpPr/>
            <p:nvPr/>
          </p:nvSpPr>
          <p:spPr>
            <a:xfrm>
              <a:off x="1705289" y="1340768"/>
              <a:ext cx="6412483" cy="3600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3600" b="1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4BACC6">
                      <a:lumMod val="50000"/>
                    </a:srgbClr>
                  </a:solidFill>
                </a:rPr>
                <a:t> белка</a:t>
              </a:r>
              <a:endPara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</a:endParaRPr>
            </a:p>
          </p:txBody>
        </p:sp>
        <p:pic>
          <p:nvPicPr>
            <p:cNvPr id="13" name="Picture 2" descr="C:\Users\-\Desktop\с рабочего стола\Клипарт\0_7be72_6b886cde_XL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2551" y="1395174"/>
              <a:ext cx="3960440" cy="3197908"/>
            </a:xfrm>
            <a:prstGeom prst="rect">
              <a:avLst/>
            </a:prstGeom>
            <a:grpFill/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val="266492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Звери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4550" y="95610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Он большой и неуклюжий,</a:t>
            </a:r>
          </a:p>
          <a:p>
            <a:pPr marL="0" indent="0">
              <a:buNone/>
            </a:pPr>
            <a:r>
              <a:rPr lang="ru-RU" dirty="0" smtClean="0"/>
              <a:t>Громко может он реветь.</a:t>
            </a:r>
          </a:p>
          <a:p>
            <a:pPr marL="0" indent="0">
              <a:buNone/>
            </a:pPr>
            <a:r>
              <a:rPr lang="ru-RU" dirty="0" smtClean="0"/>
              <a:t>Чтоб спастись от зимней стужи.</a:t>
            </a:r>
          </a:p>
          <a:p>
            <a:pPr marL="0" indent="0">
              <a:buNone/>
            </a:pPr>
            <a:r>
              <a:rPr lang="ru-RU" dirty="0" smtClean="0"/>
              <a:t>Спит в берлоге кто?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50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7" name="Picture 8" descr="http://www.cphi-online.com/46/product/80/59/31/01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84011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1475656" y="2876908"/>
            <a:ext cx="6412483" cy="3600400"/>
            <a:chOff x="1718899" y="1340768"/>
            <a:chExt cx="6412483" cy="3600400"/>
          </a:xfrm>
          <a:noFill/>
        </p:grpSpPr>
        <p:sp>
          <p:nvSpPr>
            <p:cNvPr id="15" name="Прямоугольник 14"/>
            <p:cNvSpPr/>
            <p:nvPr/>
          </p:nvSpPr>
          <p:spPr>
            <a:xfrm>
              <a:off x="1718899" y="1340768"/>
              <a:ext cx="6412483" cy="3600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3600" b="1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4BACC6">
                      <a:lumMod val="50000"/>
                    </a:srgbClr>
                  </a:solidFill>
                </a:rPr>
                <a:t> медведь</a:t>
              </a:r>
              <a:endPara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</a:endParaRPr>
            </a:p>
          </p:txBody>
        </p:sp>
        <p:pic>
          <p:nvPicPr>
            <p:cNvPr id="16" name="Picture 2" descr="C:\Users\-\Desktop\с рабочего стола\Клипарт\434_big-brown-bear (1)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3521" y="1475306"/>
              <a:ext cx="4324251" cy="2972309"/>
            </a:xfrm>
            <a:prstGeom prst="rect">
              <a:avLst/>
            </a:prstGeom>
            <a:grpFill/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val="251080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Звери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5112" y="9323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Хвост пушистый,</a:t>
            </a:r>
          </a:p>
          <a:p>
            <a:pPr marL="0" indent="0">
              <a:buNone/>
            </a:pPr>
            <a:r>
              <a:rPr lang="ru-RU" dirty="0" smtClean="0"/>
              <a:t>Мех золотистый,</a:t>
            </a:r>
          </a:p>
          <a:p>
            <a:pPr marL="0" indent="0">
              <a:buNone/>
            </a:pPr>
            <a:r>
              <a:rPr lang="ru-RU" dirty="0" smtClean="0"/>
              <a:t>В лесу живёт,</a:t>
            </a:r>
          </a:p>
          <a:p>
            <a:pPr marL="0" indent="0">
              <a:buNone/>
            </a:pPr>
            <a:r>
              <a:rPr lang="ru-RU" dirty="0" smtClean="0"/>
              <a:t>В деревне кур крадёт.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6</a:t>
            </a:r>
            <a:r>
              <a:rPr lang="ru-RU" sz="3200" b="1" dirty="0" smtClean="0">
                <a:solidFill>
                  <a:schemeClr val="tx1"/>
                </a:solidFill>
              </a:rPr>
              <a:t>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7" name="Picture 8" descr="http://www.cphi-online.com/46/product/80/59/31/01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84011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1547664" y="2878494"/>
            <a:ext cx="6412483" cy="3600400"/>
            <a:chOff x="1187624" y="908720"/>
            <a:chExt cx="6412483" cy="3600400"/>
          </a:xfrm>
          <a:noFill/>
        </p:grpSpPr>
        <p:sp>
          <p:nvSpPr>
            <p:cNvPr id="12" name="Прямоугольник 11"/>
            <p:cNvSpPr/>
            <p:nvPr/>
          </p:nvSpPr>
          <p:spPr>
            <a:xfrm>
              <a:off x="1187624" y="908720"/>
              <a:ext cx="6412483" cy="3600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3600" b="1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4BACC6">
                      <a:lumMod val="50000"/>
                    </a:srgbClr>
                  </a:solidFill>
                </a:rPr>
                <a:t>         лиса</a:t>
              </a:r>
              <a:endPara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</a:endParaRPr>
            </a:p>
          </p:txBody>
        </p:sp>
        <p:pic>
          <p:nvPicPr>
            <p:cNvPr id="13" name="Picture 2" descr="http://clipartix.com/wp-content/uploads/2016/03/Transparent-fox-clipart-0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1102919"/>
              <a:ext cx="3600400" cy="3212001"/>
            </a:xfrm>
            <a:prstGeom prst="rect">
              <a:avLst/>
            </a:prstGeom>
            <a:grpFill/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val="134830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Звери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5405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На овчарку он похож.</a:t>
            </a:r>
          </a:p>
          <a:p>
            <a:pPr marL="0" indent="0">
              <a:buNone/>
            </a:pPr>
            <a:r>
              <a:rPr lang="ru-RU" dirty="0" smtClean="0"/>
              <a:t>Что ни зуб – то острый нож!</a:t>
            </a:r>
          </a:p>
          <a:p>
            <a:pPr marL="0" indent="0">
              <a:buNone/>
            </a:pPr>
            <a:r>
              <a:rPr lang="ru-RU" dirty="0" smtClean="0"/>
              <a:t>Он бежит, оскалив пасть, </a:t>
            </a:r>
          </a:p>
          <a:p>
            <a:pPr marL="0" indent="0">
              <a:buNone/>
            </a:pPr>
            <a:r>
              <a:rPr lang="ru-RU" dirty="0" smtClean="0"/>
              <a:t>На овцу готов напасть.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70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7" name="Picture 8" descr="http://www.cphi-online.com/46/product/80/59/31/01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1" y="5984011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1453676" y="3232953"/>
            <a:ext cx="6434463" cy="3600400"/>
            <a:chOff x="801797" y="1340768"/>
            <a:chExt cx="6434463" cy="3600400"/>
          </a:xfrm>
          <a:noFill/>
        </p:grpSpPr>
        <p:sp>
          <p:nvSpPr>
            <p:cNvPr id="14" name="Прямоугольник 13"/>
            <p:cNvSpPr/>
            <p:nvPr/>
          </p:nvSpPr>
          <p:spPr>
            <a:xfrm>
              <a:off x="801797" y="1340768"/>
              <a:ext cx="6412483" cy="3600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3600" b="1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4BACC6">
                      <a:lumMod val="50000"/>
                    </a:srgbClr>
                  </a:solidFill>
                </a:rPr>
                <a:t>      волк</a:t>
              </a:r>
              <a:endPara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</a:endParaRPr>
            </a:p>
          </p:txBody>
        </p:sp>
        <p:pic>
          <p:nvPicPr>
            <p:cNvPr id="15" name="Picture 2" descr="C:\Users\-\Desktop\с рабочего стола\Клипарт\113500597_0_966a3_3e2f2a84_XL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1183" y="1517305"/>
              <a:ext cx="4255077" cy="3247326"/>
            </a:xfrm>
            <a:prstGeom prst="rect">
              <a:avLst/>
            </a:prstGeom>
            <a:grpFill/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val="139110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Насекомые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939" y="9323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Модница крылатая,</a:t>
            </a:r>
          </a:p>
          <a:p>
            <a:pPr marL="0" indent="0">
              <a:buNone/>
            </a:pPr>
            <a:r>
              <a:rPr lang="ru-RU" dirty="0" smtClean="0"/>
              <a:t>Платье полосатое.</a:t>
            </a:r>
          </a:p>
          <a:p>
            <a:pPr marL="0" indent="0">
              <a:buNone/>
            </a:pPr>
            <a:r>
              <a:rPr lang="ru-RU" dirty="0" smtClean="0"/>
              <a:t>Ростом хоть и кроха,</a:t>
            </a:r>
          </a:p>
          <a:p>
            <a:pPr marL="0" indent="0">
              <a:buNone/>
            </a:pPr>
            <a:r>
              <a:rPr lang="ru-RU" dirty="0" smtClean="0"/>
              <a:t>Укусит – будет плохо.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1</a:t>
            </a:r>
            <a:r>
              <a:rPr lang="ru-RU" sz="3200" b="1" dirty="0" smtClean="0">
                <a:solidFill>
                  <a:schemeClr val="tx1"/>
                </a:solidFill>
              </a:rPr>
              <a:t>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9" name="Picture 8" descr="http://www.cphi-online.com/46/product/80/59/31/01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84011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1365758" y="2776324"/>
            <a:ext cx="6412483" cy="3600400"/>
            <a:chOff x="1340597" y="1700808"/>
            <a:chExt cx="6412483" cy="3600400"/>
          </a:xfrm>
          <a:noFill/>
        </p:grpSpPr>
        <p:sp>
          <p:nvSpPr>
            <p:cNvPr id="13" name="Прямоугольник 12"/>
            <p:cNvSpPr/>
            <p:nvPr/>
          </p:nvSpPr>
          <p:spPr>
            <a:xfrm>
              <a:off x="1340597" y="1700808"/>
              <a:ext cx="6412483" cy="3600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/>
              <a:r>
                <a:rPr lang="ru-RU" sz="3600" b="1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4BACC6">
                      <a:lumMod val="50000"/>
                    </a:srgbClr>
                  </a:solidFill>
                </a:rPr>
                <a:t>       оса</a:t>
              </a:r>
              <a:endPara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</a:endParaRPr>
            </a:p>
          </p:txBody>
        </p:sp>
        <p:pic>
          <p:nvPicPr>
            <p:cNvPr id="14" name="Picture 2" descr="https://im0-tub-ru.yandex.net/i?id=a57d926e400e3f82ad066d4e0ca3f63f&amp;n=33&amp;h=215&amp;w=32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2204864"/>
              <a:ext cx="4117185" cy="2740542"/>
            </a:xfrm>
            <a:prstGeom prst="rect">
              <a:avLst/>
            </a:prstGeom>
            <a:grpFill/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val="3280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Насекомые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Прыгает пружинка –</a:t>
            </a:r>
          </a:p>
          <a:p>
            <a:pPr marL="0" indent="0">
              <a:buNone/>
            </a:pPr>
            <a:r>
              <a:rPr lang="ru-RU" dirty="0" smtClean="0"/>
              <a:t>Зелёная спинка –</a:t>
            </a:r>
          </a:p>
          <a:p>
            <a:pPr marL="0" indent="0">
              <a:buNone/>
            </a:pPr>
            <a:r>
              <a:rPr lang="ru-RU" dirty="0" smtClean="0"/>
              <a:t>С травы на былинку.</a:t>
            </a:r>
          </a:p>
          <a:p>
            <a:pPr marL="0" indent="0">
              <a:buNone/>
            </a:pPr>
            <a:r>
              <a:rPr lang="ru-RU" dirty="0" smtClean="0"/>
              <a:t>С ветки на тропинку.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20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6" name="Picture 8" descr="http://www.cphi-online.com/46/product/80/59/31/01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84011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1475656" y="2636912"/>
            <a:ext cx="6412483" cy="3600400"/>
            <a:chOff x="1346203" y="683670"/>
            <a:chExt cx="6412483" cy="3600400"/>
          </a:xfrm>
          <a:noFill/>
        </p:grpSpPr>
        <p:sp>
          <p:nvSpPr>
            <p:cNvPr id="13" name="Прямоугольник 12"/>
            <p:cNvSpPr/>
            <p:nvPr/>
          </p:nvSpPr>
          <p:spPr>
            <a:xfrm>
              <a:off x="1346203" y="683670"/>
              <a:ext cx="6412483" cy="3600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3600" b="1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4BACC6">
                      <a:lumMod val="50000"/>
                    </a:srgbClr>
                  </a:solidFill>
                </a:rPr>
                <a:t> кузнечик</a:t>
              </a:r>
              <a:endPara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</a:endParaRPr>
            </a:p>
          </p:txBody>
        </p:sp>
        <p:pic>
          <p:nvPicPr>
            <p:cNvPr id="14" name="Picture 2" descr="http://nashzeleniymir.ru/wp-content/uploads/2016/05/%D0%9A%D1%83%D0%B7%D0%BD%D0%B5%D1%87%D0%B8%D0%BA-%D1%84%D0%BE%D1%82%D0%BE-768x362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 bwMode="auto">
            <a:xfrm>
              <a:off x="1903751" y="912128"/>
              <a:ext cx="5650672" cy="2729488"/>
            </a:xfrm>
            <a:prstGeom prst="rect">
              <a:avLst/>
            </a:prstGeom>
            <a:grpFill/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val="73367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Правила игры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Игрок в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ыбирает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одну карточку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 номером вопроса и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отвечает на вопрос.</a:t>
            </a:r>
          </a:p>
          <a:p>
            <a:pPr>
              <a:buBlip>
                <a:blip r:embed="rId2"/>
              </a:buBlip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Для проверки ответа, нужно кликнуть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 полю слайда.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Blip>
                <a:blip r:embed="rId2"/>
              </a:buBlip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Для того,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чтобы, перейти к началу игры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нужно кликнуть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 листочку, который находится в нижнем правом углу страницы.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  <p:pic>
        <p:nvPicPr>
          <p:cNvPr id="6" name="Picture 17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7763" y="6092825"/>
            <a:ext cx="2520950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  <a:alpha val="50000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111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Насекомые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8970" y="93273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Мы – лесные жители,</a:t>
            </a:r>
          </a:p>
          <a:p>
            <a:pPr marL="0" indent="0">
              <a:buNone/>
            </a:pPr>
            <a:r>
              <a:rPr lang="ru-RU" dirty="0" smtClean="0"/>
              <a:t>Мудрые строители.</a:t>
            </a:r>
          </a:p>
          <a:p>
            <a:pPr marL="0" indent="0">
              <a:buNone/>
            </a:pPr>
            <a:r>
              <a:rPr lang="ru-RU" dirty="0" smtClean="0"/>
              <a:t>Из иголок всей артелью</a:t>
            </a:r>
          </a:p>
          <a:p>
            <a:pPr marL="0" indent="0">
              <a:buNone/>
            </a:pPr>
            <a:r>
              <a:rPr lang="ru-RU" dirty="0" smtClean="0"/>
              <a:t>Строим дом себе под елью.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3</a:t>
            </a:r>
            <a:r>
              <a:rPr lang="ru-RU" sz="3200" b="1" dirty="0" smtClean="0">
                <a:solidFill>
                  <a:schemeClr val="tx1"/>
                </a:solidFill>
              </a:rPr>
              <a:t>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6" name="Picture 8" descr="http://www.cphi-online.com/46/product/80/59/31/01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84011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1305106" y="2720012"/>
            <a:ext cx="6795286" cy="3936803"/>
            <a:chOff x="1156878" y="476672"/>
            <a:chExt cx="6412483" cy="3600400"/>
          </a:xfrm>
          <a:noFill/>
        </p:grpSpPr>
        <p:sp>
          <p:nvSpPr>
            <p:cNvPr id="12" name="Прямоугольник 11"/>
            <p:cNvSpPr/>
            <p:nvPr/>
          </p:nvSpPr>
          <p:spPr>
            <a:xfrm>
              <a:off x="1156878" y="476672"/>
              <a:ext cx="6412483" cy="3600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3600" b="1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4BACC6">
                      <a:lumMod val="50000"/>
                    </a:srgbClr>
                  </a:solidFill>
                </a:rPr>
                <a:t> муравей</a:t>
              </a:r>
              <a:endPara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</a:endParaRPr>
            </a:p>
          </p:txBody>
        </p:sp>
        <p:pic>
          <p:nvPicPr>
            <p:cNvPr id="13" name="Picture 2" descr="https://im0-tub-ru.yandex.net/i?id=6527a41e90cee3ae69b32baced33fc5e&amp;n=33&amp;h=215&amp;w=430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78799" y="1277786"/>
              <a:ext cx="4104456" cy="2047876"/>
            </a:xfrm>
            <a:prstGeom prst="rect">
              <a:avLst/>
            </a:prstGeom>
            <a:grpFill/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val="145425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Насекомые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406" y="9323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Ходит рогуля на шести ходулях.</a:t>
            </a:r>
          </a:p>
          <a:p>
            <a:pPr marL="0" indent="0">
              <a:buNone/>
            </a:pPr>
            <a:r>
              <a:rPr lang="ru-RU" dirty="0" smtClean="0"/>
              <a:t>Вдоль спины себя сломал,</a:t>
            </a:r>
          </a:p>
          <a:p>
            <a:pPr marL="0" indent="0">
              <a:buNone/>
            </a:pPr>
            <a:r>
              <a:rPr lang="ru-RU" dirty="0" smtClean="0"/>
              <a:t>Крылья белые достал,</a:t>
            </a:r>
          </a:p>
          <a:p>
            <a:pPr marL="0" indent="0">
              <a:buNone/>
            </a:pPr>
            <a:r>
              <a:rPr lang="ru-RU" dirty="0" smtClean="0"/>
              <a:t>Зажужжал рогуля, полетел, как пуля.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40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6" name="Picture 8" descr="http://www.cphi-online.com/46/product/80/59/31/01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84011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1365758" y="2564904"/>
            <a:ext cx="6412483" cy="3600400"/>
            <a:chOff x="1538919" y="812317"/>
            <a:chExt cx="6412483" cy="360040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538919" y="812317"/>
              <a:ext cx="6412483" cy="360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3600" b="1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4BACC6">
                      <a:lumMod val="50000"/>
                    </a:srgbClr>
                  </a:solidFill>
                </a:rPr>
                <a:t>        жук</a:t>
              </a:r>
              <a:endPara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</a:endParaRPr>
            </a:p>
          </p:txBody>
        </p:sp>
        <p:pic>
          <p:nvPicPr>
            <p:cNvPr id="13" name="Picture 2" descr="http://www.photogallerys.ru/clipart/zhuki/scarab6picture2013.gif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795022">
              <a:off x="4142258" y="1931664"/>
              <a:ext cx="3557450" cy="1980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3423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Насекомые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704" y="9323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 ярком платье модница,</a:t>
            </a:r>
          </a:p>
          <a:p>
            <a:pPr marL="0" indent="0">
              <a:buNone/>
            </a:pPr>
            <a:r>
              <a:rPr lang="ru-RU" dirty="0" smtClean="0"/>
              <a:t>Погулять охотница.</a:t>
            </a:r>
          </a:p>
          <a:p>
            <a:pPr marL="0" indent="0">
              <a:buNone/>
            </a:pPr>
            <a:r>
              <a:rPr lang="ru-RU" dirty="0" smtClean="0"/>
              <a:t>От цветка к цветку порхает,</a:t>
            </a:r>
          </a:p>
          <a:p>
            <a:pPr marL="0" indent="0">
              <a:buNone/>
            </a:pPr>
            <a:r>
              <a:rPr lang="ru-RU" dirty="0" smtClean="0"/>
              <a:t>Утомится – отдыхает.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5</a:t>
            </a:r>
            <a:r>
              <a:rPr lang="ru-RU" sz="3200" b="1" dirty="0" smtClean="0">
                <a:solidFill>
                  <a:schemeClr val="tx1"/>
                </a:solidFill>
              </a:rPr>
              <a:t>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6" name="Picture 8" descr="http://www.cphi-online.com/46/product/80/59/31/01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84011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1663140" y="2712951"/>
            <a:ext cx="6412483" cy="3600400"/>
            <a:chOff x="1538917" y="1124744"/>
            <a:chExt cx="6412483" cy="3600400"/>
          </a:xfrm>
          <a:noFill/>
        </p:grpSpPr>
        <p:sp>
          <p:nvSpPr>
            <p:cNvPr id="13" name="Прямоугольник 12"/>
            <p:cNvSpPr/>
            <p:nvPr/>
          </p:nvSpPr>
          <p:spPr>
            <a:xfrm>
              <a:off x="1538917" y="1124744"/>
              <a:ext cx="6412483" cy="3600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3600" b="1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4BACC6">
                      <a:lumMod val="50000"/>
                    </a:srgbClr>
                  </a:solidFill>
                </a:rPr>
                <a:t>  бабочка</a:t>
              </a:r>
              <a:endPara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</a:endParaRPr>
            </a:p>
          </p:txBody>
        </p:sp>
        <p:pic>
          <p:nvPicPr>
            <p:cNvPr id="14" name="Picture 2" descr="C:\Users\-\Desktop\с рабочего стола\Клипарт\0_c3de1_eb1dccb5_ori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211958" y="1356225"/>
              <a:ext cx="3384377" cy="3137438"/>
            </a:xfrm>
            <a:prstGeom prst="rect">
              <a:avLst/>
            </a:prstGeom>
            <a:grpFill/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val="147715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Насекомые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323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То погаснет, то зажжётся</a:t>
            </a:r>
          </a:p>
          <a:p>
            <a:pPr marL="0" indent="0">
              <a:buNone/>
            </a:pPr>
            <a:r>
              <a:rPr lang="ru-RU" dirty="0" smtClean="0"/>
              <a:t>Ночью в роще огонёк.</a:t>
            </a:r>
          </a:p>
          <a:p>
            <a:pPr marL="0" indent="0">
              <a:buNone/>
            </a:pPr>
            <a:r>
              <a:rPr lang="ru-RU" dirty="0" smtClean="0"/>
              <a:t>Угадай, как он зовётся?</a:t>
            </a:r>
          </a:p>
          <a:p>
            <a:pPr marL="0" indent="0">
              <a:buNone/>
            </a:pPr>
            <a:r>
              <a:rPr lang="ru-RU" dirty="0" smtClean="0"/>
              <a:t>Золотистый ….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60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6" name="Picture 8" descr="http://www.cphi-online.com/46/product/80/59/31/01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84011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1684350" y="2295969"/>
            <a:ext cx="6412483" cy="4041020"/>
            <a:chOff x="1538917" y="904434"/>
            <a:chExt cx="6412483" cy="4041020"/>
          </a:xfrm>
          <a:noFill/>
        </p:grpSpPr>
        <p:sp>
          <p:nvSpPr>
            <p:cNvPr id="12" name="Прямоугольник 11"/>
            <p:cNvSpPr/>
            <p:nvPr/>
          </p:nvSpPr>
          <p:spPr>
            <a:xfrm>
              <a:off x="1538917" y="1124744"/>
              <a:ext cx="6412483" cy="3600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3600" b="1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4BACC6">
                      <a:lumMod val="50000"/>
                    </a:srgbClr>
                  </a:solidFill>
                </a:rPr>
                <a:t>  светлячок</a:t>
              </a:r>
              <a:endPara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</a:endParaRPr>
            </a:p>
          </p:txBody>
        </p:sp>
        <p:pic>
          <p:nvPicPr>
            <p:cNvPr id="13" name="Picture 2" descr="http://hstatic.net/418/1000070418/10/2016/4-23/animation_gif_insect_anh_dong__68_.gif"/>
            <p:cNvPicPr>
              <a:picLocks noChangeAspect="1" noChangeArrowheads="1" noCrop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406704">
              <a:off x="3759743" y="1308535"/>
              <a:ext cx="4041020" cy="3232817"/>
            </a:xfrm>
            <a:prstGeom prst="rect">
              <a:avLst/>
            </a:prstGeom>
            <a:grpFill/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val="323866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Насекомые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8893" y="83671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Летит, пищит,</a:t>
            </a:r>
          </a:p>
          <a:p>
            <a:pPr marL="0" indent="0">
              <a:buNone/>
            </a:pPr>
            <a:r>
              <a:rPr lang="ru-RU" dirty="0" smtClean="0"/>
              <a:t>Ножки длинные тащит,</a:t>
            </a:r>
          </a:p>
          <a:p>
            <a:pPr marL="0" indent="0">
              <a:buNone/>
            </a:pPr>
            <a:r>
              <a:rPr lang="ru-RU" dirty="0" smtClean="0"/>
              <a:t>Случай не упустит:</a:t>
            </a:r>
          </a:p>
          <a:p>
            <a:pPr marL="0" indent="0">
              <a:buNone/>
            </a:pPr>
            <a:r>
              <a:rPr lang="ru-RU" dirty="0" smtClean="0"/>
              <a:t>Сядет и укусит.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7</a:t>
            </a:r>
            <a:r>
              <a:rPr lang="ru-RU" sz="3200" b="1" dirty="0" smtClean="0">
                <a:solidFill>
                  <a:schemeClr val="tx1"/>
                </a:solidFill>
              </a:rPr>
              <a:t>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6" name="Picture 8" descr="http://www.cphi-online.com/46/product/80/59/31/01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84011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1043608" y="2985628"/>
            <a:ext cx="6796547" cy="3517069"/>
            <a:chOff x="1102372" y="1662539"/>
            <a:chExt cx="7156587" cy="3937794"/>
          </a:xfrm>
          <a:noFill/>
        </p:grpSpPr>
        <p:sp>
          <p:nvSpPr>
            <p:cNvPr id="15" name="Прямоугольник 14"/>
            <p:cNvSpPr/>
            <p:nvPr/>
          </p:nvSpPr>
          <p:spPr>
            <a:xfrm>
              <a:off x="1102372" y="1662539"/>
              <a:ext cx="7156587" cy="39377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3600" b="1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4BACC6">
                      <a:lumMod val="50000"/>
                    </a:srgbClr>
                  </a:solidFill>
                </a:rPr>
                <a:t>        комар</a:t>
              </a:r>
              <a:endPara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</a:endParaRPr>
            </a:p>
          </p:txBody>
        </p:sp>
        <p:pic>
          <p:nvPicPr>
            <p:cNvPr id="16" name="Picture 2" descr="http://www.gla.ac.uk/media/media_229366_en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801441" y="2083264"/>
              <a:ext cx="4457518" cy="3096344"/>
            </a:xfrm>
            <a:prstGeom prst="rect">
              <a:avLst/>
            </a:prstGeom>
            <a:grpFill/>
            <a:extLst/>
          </p:spPr>
        </p:pic>
      </p:grpSp>
    </p:spTree>
    <p:extLst>
      <p:ext uri="{BB962C8B-B14F-4D97-AF65-F5344CB8AC3E}">
        <p14:creationId xmlns:p14="http://schemas.microsoft.com/office/powerpoint/2010/main" val="222692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Деревья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637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Ягоды – не сладость,</a:t>
            </a:r>
          </a:p>
          <a:p>
            <a:pPr marL="0" indent="0">
              <a:buNone/>
            </a:pPr>
            <a:r>
              <a:rPr lang="ru-RU" dirty="0" smtClean="0"/>
              <a:t>Зато глазу – радость,</a:t>
            </a:r>
          </a:p>
          <a:p>
            <a:pPr marL="0" indent="0">
              <a:buNone/>
            </a:pPr>
            <a:r>
              <a:rPr lang="ru-RU" dirty="0" smtClean="0"/>
              <a:t>И садам – украшение,</a:t>
            </a:r>
          </a:p>
          <a:p>
            <a:pPr marL="0" indent="0">
              <a:buNone/>
            </a:pPr>
            <a:r>
              <a:rPr lang="ru-RU" dirty="0" smtClean="0"/>
              <a:t>И дроздам – угощение.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10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6" name="Picture 8" descr="http://www.cphi-online.com/46/product/80/59/31/01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84011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727466" y="1628800"/>
            <a:ext cx="7372926" cy="4513223"/>
            <a:chOff x="1201786" y="1938813"/>
            <a:chExt cx="6412483" cy="360040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201786" y="1938813"/>
              <a:ext cx="6412483" cy="360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3600" b="1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4BACC6">
                      <a:lumMod val="50000"/>
                    </a:srgbClr>
                  </a:solidFill>
                </a:rPr>
                <a:t>             рябина</a:t>
              </a:r>
              <a:endPara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</a:endParaRPr>
            </a:p>
          </p:txBody>
        </p:sp>
        <p:pic>
          <p:nvPicPr>
            <p:cNvPr id="13" name="Picture 2" descr="https://image.jimcdn.com/app/cms/image/transf/dimension=450x10000:format=png/path/saa11c5cd12998507/image/ica405e504eefb6d6/version/1425267469/imag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1938813"/>
              <a:ext cx="2700300" cy="360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0989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Деревья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3" y="9323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У меня длинней иголки, чем у ёлки.</a:t>
            </a:r>
          </a:p>
          <a:p>
            <a:pPr marL="0" indent="0">
              <a:buNone/>
            </a:pPr>
            <a:r>
              <a:rPr lang="ru-RU" dirty="0" smtClean="0"/>
              <a:t>Очень прямо я расту в высоту.</a:t>
            </a:r>
          </a:p>
          <a:p>
            <a:pPr marL="0" indent="0">
              <a:buNone/>
            </a:pPr>
            <a:r>
              <a:rPr lang="ru-RU" dirty="0" smtClean="0"/>
              <a:t>Если я не на опушке,</a:t>
            </a:r>
          </a:p>
          <a:p>
            <a:pPr marL="0" indent="0">
              <a:buNone/>
            </a:pPr>
            <a:r>
              <a:rPr lang="ru-RU" dirty="0" smtClean="0"/>
              <a:t>Ветви – только на макушке.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2</a:t>
            </a:r>
            <a:r>
              <a:rPr lang="ru-RU" sz="3200" b="1" dirty="0" smtClean="0">
                <a:solidFill>
                  <a:schemeClr val="tx1"/>
                </a:solidFill>
              </a:rPr>
              <a:t>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6" name="Picture 8" descr="http://www.cphi-online.com/46/product/80/59/31/01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84011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2173618" y="1820525"/>
            <a:ext cx="6953034" cy="4163486"/>
            <a:chOff x="1187624" y="1891933"/>
            <a:chExt cx="6412483" cy="3600400"/>
          </a:xfrm>
          <a:noFill/>
        </p:grpSpPr>
        <p:sp>
          <p:nvSpPr>
            <p:cNvPr id="12" name="Прямоугольник 11"/>
            <p:cNvSpPr/>
            <p:nvPr/>
          </p:nvSpPr>
          <p:spPr>
            <a:xfrm>
              <a:off x="1187624" y="1891933"/>
              <a:ext cx="6412483" cy="3600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3600" b="1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4BACC6">
                      <a:lumMod val="50000"/>
                    </a:srgbClr>
                  </a:solidFill>
                </a:rPr>
                <a:t>      сосна</a:t>
              </a:r>
              <a:endPara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</a:endParaRPr>
            </a:p>
          </p:txBody>
        </p:sp>
        <p:pic>
          <p:nvPicPr>
            <p:cNvPr id="13" name="Picture 2" descr="http://krymwood.ru/wp-content/uploads/2016/12/%D1%82%D0%B5%D0%BA%D1%81%D1%82-1-%D0%BA%D0%B0%D1%80%D1%82%D0%B8%D0%BD%D0%BA%D0%B0-2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" b="3"/>
            <a:stretch/>
          </p:blipFill>
          <p:spPr bwMode="auto">
            <a:xfrm>
              <a:off x="2998338" y="1912856"/>
              <a:ext cx="4601769" cy="3579477"/>
            </a:xfrm>
            <a:prstGeom prst="rect">
              <a:avLst/>
            </a:prstGeom>
            <a:grpFill/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val="17859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Деревья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406" y="9323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Что за дерево стоит –</a:t>
            </a:r>
          </a:p>
          <a:p>
            <a:pPr marL="0" indent="0">
              <a:buNone/>
            </a:pPr>
            <a:r>
              <a:rPr lang="ru-RU" dirty="0" smtClean="0"/>
              <a:t>Ветра нет, а лист дрожит?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30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6" name="Picture 8" descr="http://www.cphi-online.com/46/product/80/59/31/01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1" y="5985545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276721" y="1810908"/>
            <a:ext cx="7797285" cy="4847442"/>
            <a:chOff x="1187624" y="1666753"/>
            <a:chExt cx="6578510" cy="3825580"/>
          </a:xfrm>
          <a:noFill/>
        </p:grpSpPr>
        <p:sp>
          <p:nvSpPr>
            <p:cNvPr id="12" name="Прямоугольник 11"/>
            <p:cNvSpPr/>
            <p:nvPr/>
          </p:nvSpPr>
          <p:spPr>
            <a:xfrm>
              <a:off x="1187624" y="1891933"/>
              <a:ext cx="6412483" cy="3600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3600" b="1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4BACC6">
                      <a:lumMod val="50000"/>
                    </a:srgbClr>
                  </a:solidFill>
                </a:rPr>
                <a:t>     осина</a:t>
              </a:r>
              <a:endPara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</a:endParaRPr>
            </a:p>
          </p:txBody>
        </p:sp>
        <p:pic>
          <p:nvPicPr>
            <p:cNvPr id="13" name="Picture 4" descr="http://i047.radikal.ru/1303/e1/cd16e262db36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4566" y="1666753"/>
              <a:ext cx="4861568" cy="3432266"/>
            </a:xfrm>
            <a:prstGeom prst="rect">
              <a:avLst/>
            </a:prstGeom>
            <a:grpFill/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val="331797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Деревья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3" y="92300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Есть у родственницы ёлки</a:t>
            </a:r>
          </a:p>
          <a:p>
            <a:pPr marL="0" indent="0">
              <a:buNone/>
            </a:pPr>
            <a:r>
              <a:rPr lang="ru-RU" dirty="0" smtClean="0"/>
              <a:t>Неколючие иголки,</a:t>
            </a:r>
          </a:p>
          <a:p>
            <a:pPr marL="0" indent="0">
              <a:buNone/>
            </a:pPr>
            <a:r>
              <a:rPr lang="ru-RU" dirty="0" smtClean="0"/>
              <a:t>Но, в отличие от ёлки,</a:t>
            </a:r>
          </a:p>
          <a:p>
            <a:pPr marL="0" indent="0">
              <a:buNone/>
            </a:pPr>
            <a:r>
              <a:rPr lang="ru-RU" dirty="0" smtClean="0"/>
              <a:t>Опадают те иголки.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28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4</a:t>
            </a:r>
            <a:r>
              <a:rPr lang="ru-RU" sz="3200" b="1" dirty="0" smtClean="0">
                <a:solidFill>
                  <a:schemeClr val="tx1"/>
                </a:solidFill>
              </a:rPr>
              <a:t>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6" name="Picture 8" descr="http://www.cphi-online.com/46/product/80/59/31/01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84011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827584" y="247614"/>
            <a:ext cx="7969422" cy="6109222"/>
            <a:chOff x="1600567" y="1501640"/>
            <a:chExt cx="6412483" cy="4103327"/>
          </a:xfrm>
          <a:noFill/>
        </p:grpSpPr>
        <p:sp>
          <p:nvSpPr>
            <p:cNvPr id="12" name="Прямоугольник 11"/>
            <p:cNvSpPr/>
            <p:nvPr/>
          </p:nvSpPr>
          <p:spPr>
            <a:xfrm>
              <a:off x="1600567" y="1501640"/>
              <a:ext cx="6412483" cy="3600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3600" b="1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4BACC6">
                      <a:lumMod val="50000"/>
                    </a:srgbClr>
                  </a:solidFill>
                </a:rPr>
                <a:t>       </a:t>
              </a:r>
            </a:p>
            <a:p>
              <a:pPr lvl="0"/>
              <a:endParaRPr lang="ru-RU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</a:endParaRPr>
            </a:p>
            <a:p>
              <a:pPr lvl="0"/>
              <a:endPara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</a:endParaRPr>
            </a:p>
            <a:p>
              <a:pPr lvl="0"/>
              <a:endParaRPr lang="ru-RU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</a:endParaRPr>
            </a:p>
            <a:p>
              <a:pPr lvl="0"/>
              <a:endPara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</a:endParaRPr>
            </a:p>
            <a:p>
              <a:pPr lvl="0"/>
              <a:r>
                <a:rPr lang="ru-RU" sz="3600" b="1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4BACC6">
                      <a:lumMod val="50000"/>
                    </a:srgbClr>
                  </a:solidFill>
                </a:rPr>
                <a:t>     лиственница</a:t>
              </a:r>
              <a:endPara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</a:endParaRPr>
            </a:p>
          </p:txBody>
        </p:sp>
        <p:pic>
          <p:nvPicPr>
            <p:cNvPr id="13" name="Picture 2" descr="http://treesnm.ru/shopimages/lardec_big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2038857"/>
              <a:ext cx="1800200" cy="3566110"/>
            </a:xfrm>
            <a:prstGeom prst="rect">
              <a:avLst/>
            </a:prstGeom>
            <a:grpFill/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val="131444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Деревья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3" y="93273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Что же это за девица:</a:t>
            </a:r>
          </a:p>
          <a:p>
            <a:pPr marL="0" indent="0">
              <a:buNone/>
            </a:pPr>
            <a:r>
              <a:rPr lang="ru-RU" dirty="0" smtClean="0"/>
              <a:t>Не швея, не мастерица,</a:t>
            </a:r>
          </a:p>
          <a:p>
            <a:pPr marL="0" indent="0">
              <a:buNone/>
            </a:pPr>
            <a:r>
              <a:rPr lang="ru-RU" dirty="0" smtClean="0"/>
              <a:t>Ничего сама не шьёт,</a:t>
            </a:r>
          </a:p>
          <a:p>
            <a:pPr marL="0" indent="0">
              <a:buNone/>
            </a:pPr>
            <a:r>
              <a:rPr lang="ru-RU" dirty="0" smtClean="0"/>
              <a:t>А в иголках круглый год.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29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50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6" name="Picture 8" descr="http://www.cphi-online.com/46/product/80/59/31/01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84011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755576" y="1408130"/>
            <a:ext cx="7416824" cy="4829182"/>
            <a:chOff x="1043608" y="1517731"/>
            <a:chExt cx="6412483" cy="3840073"/>
          </a:xfrm>
          <a:noFill/>
        </p:grpSpPr>
        <p:sp>
          <p:nvSpPr>
            <p:cNvPr id="13" name="Прямоугольник 12"/>
            <p:cNvSpPr/>
            <p:nvPr/>
          </p:nvSpPr>
          <p:spPr>
            <a:xfrm>
              <a:off x="1043608" y="1517731"/>
              <a:ext cx="6412483" cy="3600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3600" b="1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4BACC6">
                      <a:lumMod val="50000"/>
                    </a:srgbClr>
                  </a:solidFill>
                </a:rPr>
                <a:t>                ель</a:t>
              </a:r>
              <a:endPara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</a:endParaRPr>
            </a:p>
          </p:txBody>
        </p:sp>
        <p:pic>
          <p:nvPicPr>
            <p:cNvPr id="14" name="Picture 2" descr="http://up.picr.de/27664008zw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1105" y="1726609"/>
              <a:ext cx="2566750" cy="3631195"/>
            </a:xfrm>
            <a:prstGeom prst="rect">
              <a:avLst/>
            </a:prstGeom>
            <a:grpFill/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val="252391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353762"/>
              </p:ext>
            </p:extLst>
          </p:nvPr>
        </p:nvGraphicFramePr>
        <p:xfrm>
          <a:off x="598583" y="864016"/>
          <a:ext cx="7946834" cy="517584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81224"/>
                <a:gridCol w="720080"/>
                <a:gridCol w="720080"/>
                <a:gridCol w="720080"/>
                <a:gridCol w="720080"/>
                <a:gridCol w="720080"/>
                <a:gridCol w="720080"/>
                <a:gridCol w="745130"/>
              </a:tblGrid>
              <a:tr h="6856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</a:rPr>
                        <a:t>Птицы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B8F92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3" action="ppaction://hlinksldjump"/>
                        </a:rPr>
                        <a:t>10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B8F92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4" action="ppaction://hlinksldjump"/>
                        </a:rPr>
                        <a:t>20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B8F92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5" action="ppaction://hlinksldjump"/>
                        </a:rPr>
                        <a:t>30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B8F92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6" action="ppaction://hlinksldjump"/>
                        </a:rPr>
                        <a:t>40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B8F92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7" action="ppaction://hlinksldjump"/>
                        </a:rPr>
                        <a:t>50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B8F92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8" action="ppaction://hlinksldjump"/>
                        </a:rPr>
                        <a:t>60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B8F92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9" action="ppaction://hlinksldjump"/>
                        </a:rPr>
                        <a:t>70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B8F927"/>
                    </a:solidFill>
                  </a:tcPr>
                </a:tc>
              </a:tr>
              <a:tr h="6856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</a:rPr>
                        <a:t>Звери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CF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10" action="ppaction://hlinksldjump"/>
                        </a:rPr>
                        <a:t>10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CF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11" action="ppaction://hlinksldjump"/>
                        </a:rPr>
                        <a:t>20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CF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12" action="ppaction://hlinksldjump"/>
                        </a:rPr>
                        <a:t>30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CF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13" action="ppaction://hlinksldjump"/>
                        </a:rPr>
                        <a:t>40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CF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14" action="ppaction://hlinksldjump"/>
                        </a:rPr>
                        <a:t>50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CF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15" action="ppaction://hlinksldjump"/>
                        </a:rPr>
                        <a:t>60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CF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16" action="ppaction://hlinksldjump"/>
                        </a:rPr>
                        <a:t>70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CFEEB"/>
                    </a:solidFill>
                  </a:tcPr>
                </a:tc>
              </a:tr>
              <a:tr h="6856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</a:rPr>
                        <a:t>Насекомые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B8F92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17" action="ppaction://hlinksldjump"/>
                        </a:rPr>
                        <a:t>10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B8F92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18" action="ppaction://hlinksldjump"/>
                        </a:rPr>
                        <a:t>20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B8F92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19" action="ppaction://hlinksldjump"/>
                        </a:rPr>
                        <a:t>30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B8F92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20" action="ppaction://hlinksldjump"/>
                        </a:rPr>
                        <a:t>40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B8F92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21" action="ppaction://hlinksldjump"/>
                        </a:rPr>
                        <a:t>50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B8F92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22" action="ppaction://hlinksldjump"/>
                        </a:rPr>
                        <a:t>60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B8F92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23" action="ppaction://hlinksldjump"/>
                        </a:rPr>
                        <a:t>70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B8F927"/>
                    </a:solidFill>
                  </a:tcPr>
                </a:tc>
              </a:tr>
              <a:tr h="6856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</a:rPr>
                        <a:t>Деревья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CF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24" action="ppaction://hlinksldjump"/>
                        </a:rPr>
                        <a:t>10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CF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25" action="ppaction://hlinksldjump"/>
                        </a:rPr>
                        <a:t>20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CF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26" action="ppaction://hlinksldjump"/>
                        </a:rPr>
                        <a:t>30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CF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27" action="ppaction://hlinksldjump"/>
                        </a:rPr>
                        <a:t>40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CF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28" action="ppaction://hlinksldjump"/>
                        </a:rPr>
                        <a:t>50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CF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29" action="ppaction://hlinksldjump"/>
                        </a:rPr>
                        <a:t>60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CF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30" action="ppaction://hlinksldjump"/>
                        </a:rPr>
                        <a:t>70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CFEEB"/>
                    </a:solidFill>
                  </a:tcPr>
                </a:tc>
              </a:tr>
              <a:tr h="6856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</a:rPr>
                        <a:t>Кустарники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B8F92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31" action="ppaction://hlinksldjump"/>
                        </a:rPr>
                        <a:t>10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B8F92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32" action="ppaction://hlinksldjump"/>
                        </a:rPr>
                        <a:t>20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B8F92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33" action="ppaction://hlinksldjump"/>
                        </a:rPr>
                        <a:t>30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B8F92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34" action="ppaction://hlinksldjump"/>
                        </a:rPr>
                        <a:t>40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B8F92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35" action="ppaction://hlinksldjump"/>
                        </a:rPr>
                        <a:t>50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B8F92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36" action="ppaction://hlinksldjump"/>
                        </a:rPr>
                        <a:t>60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B8F92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37" action="ppaction://hlinksldjump"/>
                        </a:rPr>
                        <a:t>70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B8F927"/>
                    </a:solidFill>
                  </a:tcPr>
                </a:tc>
              </a:tr>
              <a:tr h="6856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</a:rPr>
                        <a:t>Травы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CF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38" action="ppaction://hlinksldjump"/>
                        </a:rPr>
                        <a:t>10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CF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39" action="ppaction://hlinksldjump"/>
                        </a:rPr>
                        <a:t>20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CF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40" action="ppaction://hlinksldjump"/>
                        </a:rPr>
                        <a:t>30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CF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41" action="ppaction://hlinksldjump"/>
                        </a:rPr>
                        <a:t>40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CF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42" action="ppaction://hlinksldjump"/>
                        </a:rPr>
                        <a:t>50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CF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43" action="ppaction://hlinksldjump"/>
                        </a:rPr>
                        <a:t>60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CFE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44" action="ppaction://hlinksldjump"/>
                        </a:rPr>
                        <a:t>70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9CFEEB"/>
                    </a:solidFill>
                  </a:tcPr>
                </a:tc>
              </a:tr>
              <a:tr h="7867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</a:rPr>
                        <a:t>Грибы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B8F92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45" action="ppaction://hlinksldjump"/>
                        </a:rPr>
                        <a:t>10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B8F92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46" action="ppaction://hlinksldjump"/>
                        </a:rPr>
                        <a:t>20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B8F92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47" action="ppaction://hlinksldjump"/>
                        </a:rPr>
                        <a:t>30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B8F92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48" action="ppaction://hlinksldjump"/>
                        </a:rPr>
                        <a:t>40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B8F92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49" action="ppaction://hlinksldjump"/>
                        </a:rPr>
                        <a:t>50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B8F92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50" action="ppaction://hlinksldjump"/>
                        </a:rPr>
                        <a:t>60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B8F92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800" b="1" dirty="0" smtClean="0">
                          <a:solidFill>
                            <a:srgbClr val="161B0B"/>
                          </a:solidFill>
                          <a:hlinkClick r:id="rId51" action="ppaction://hlinksldjump"/>
                        </a:rPr>
                        <a:t>70</a:t>
                      </a:r>
                      <a:endParaRPr lang="ru-RU" sz="2800" b="1" dirty="0">
                        <a:solidFill>
                          <a:srgbClr val="161B0B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B8F92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389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Деревья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406" y="96583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Клейкие почки,</a:t>
            </a:r>
          </a:p>
          <a:p>
            <a:pPr marL="0" indent="0">
              <a:buNone/>
            </a:pPr>
            <a:r>
              <a:rPr lang="ru-RU" dirty="0" smtClean="0"/>
              <a:t>Зелёные листочки.</a:t>
            </a:r>
          </a:p>
          <a:p>
            <a:pPr marL="0" indent="0">
              <a:buNone/>
            </a:pPr>
            <a:r>
              <a:rPr lang="ru-RU" dirty="0" smtClean="0"/>
              <a:t>С белой корой</a:t>
            </a:r>
          </a:p>
          <a:p>
            <a:pPr marL="0" indent="0">
              <a:buNone/>
            </a:pPr>
            <a:r>
              <a:rPr lang="ru-RU" dirty="0" smtClean="0"/>
              <a:t>Стоит под горой.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30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60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6" name="Picture 8" descr="http://www.cphi-online.com/46/product/80/59/31/01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84011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1389889" y="1700808"/>
            <a:ext cx="7058810" cy="4149080"/>
            <a:chOff x="1430004" y="1726610"/>
            <a:chExt cx="6452598" cy="3600400"/>
          </a:xfrm>
          <a:noFill/>
        </p:grpSpPr>
        <p:sp>
          <p:nvSpPr>
            <p:cNvPr id="12" name="Прямоугольник 11"/>
            <p:cNvSpPr/>
            <p:nvPr/>
          </p:nvSpPr>
          <p:spPr>
            <a:xfrm>
              <a:off x="1430004" y="1726610"/>
              <a:ext cx="6412483" cy="3600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3600" b="1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4BACC6">
                      <a:lumMod val="50000"/>
                    </a:srgbClr>
                  </a:solidFill>
                </a:rPr>
                <a:t>берёза</a:t>
              </a:r>
              <a:endPara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</a:endParaRPr>
            </a:p>
          </p:txBody>
        </p:sp>
        <p:pic>
          <p:nvPicPr>
            <p:cNvPr id="13" name="Picture 3" descr="C:\Users\-\Downloads\i_001.jpg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 bwMode="auto">
            <a:xfrm>
              <a:off x="3094994" y="1726610"/>
              <a:ext cx="4787608" cy="3430582"/>
            </a:xfrm>
            <a:prstGeom prst="rect">
              <a:avLst/>
            </a:prstGeom>
            <a:grpFill/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val="106142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Деревья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1446" y="9323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Почки липучие,</a:t>
            </a:r>
          </a:p>
          <a:p>
            <a:pPr marL="0" indent="0">
              <a:buNone/>
            </a:pPr>
            <a:r>
              <a:rPr lang="ru-RU" dirty="0" smtClean="0"/>
              <a:t>Листья - пахучие.</a:t>
            </a:r>
          </a:p>
          <a:p>
            <a:pPr marL="0" indent="0">
              <a:buNone/>
            </a:pPr>
            <a:r>
              <a:rPr lang="ru-RU" dirty="0" smtClean="0"/>
              <a:t>Плоды – летучие.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7</a:t>
            </a:r>
            <a:r>
              <a:rPr lang="ru-RU" sz="3200" b="1" dirty="0" smtClean="0">
                <a:solidFill>
                  <a:schemeClr val="tx1"/>
                </a:solidFill>
              </a:rPr>
              <a:t>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6" name="Picture 8" descr="http://www.cphi-online.com/46/product/80/59/31/01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269" y="5984011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970657" y="989630"/>
            <a:ext cx="7933750" cy="5028016"/>
            <a:chOff x="1430004" y="1708148"/>
            <a:chExt cx="6412483" cy="3618862"/>
          </a:xfrm>
          <a:noFill/>
        </p:grpSpPr>
        <p:sp>
          <p:nvSpPr>
            <p:cNvPr id="12" name="Прямоугольник 11"/>
            <p:cNvSpPr/>
            <p:nvPr/>
          </p:nvSpPr>
          <p:spPr>
            <a:xfrm>
              <a:off x="1430004" y="1726610"/>
              <a:ext cx="6412483" cy="3600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3600" b="1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4BACC6">
                      <a:lumMod val="50000"/>
                    </a:srgbClr>
                  </a:solidFill>
                </a:rPr>
                <a:t>           тополь</a:t>
              </a:r>
              <a:endPara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</a:endParaRPr>
            </a:p>
          </p:txBody>
        </p:sp>
        <p:pic>
          <p:nvPicPr>
            <p:cNvPr id="13" name="Picture 2" descr="https://t3.ftcdn.net/jpg/00/55/90/54/500_F_55905495_wIX9Kb5OweqbTByqBBmTE282oJuvJwl5.jpg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 bwMode="auto">
            <a:xfrm>
              <a:off x="3995936" y="1708148"/>
              <a:ext cx="3077929" cy="3600400"/>
            </a:xfrm>
            <a:prstGeom prst="rect">
              <a:avLst/>
            </a:prstGeom>
            <a:grpFill/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val="363561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17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Кустарники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3" y="95017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Листики </a:t>
            </a:r>
            <a:r>
              <a:rPr lang="ru-RU" dirty="0"/>
              <a:t>– с глянцем,</a:t>
            </a:r>
          </a:p>
          <a:p>
            <a:pPr marL="0" indent="0">
              <a:buNone/>
            </a:pPr>
            <a:r>
              <a:rPr lang="ru-RU" dirty="0"/>
              <a:t>Ягодки – с румянцем,</a:t>
            </a:r>
          </a:p>
          <a:p>
            <a:pPr marL="0" indent="0">
              <a:buNone/>
            </a:pPr>
            <a:r>
              <a:rPr lang="ru-RU" dirty="0"/>
              <a:t>А сами кусточки </a:t>
            </a:r>
          </a:p>
          <a:p>
            <a:pPr marL="0" indent="0">
              <a:buNone/>
            </a:pPr>
            <a:r>
              <a:rPr lang="ru-RU" dirty="0"/>
              <a:t>Не выше кочки.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10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6" name="Picture 8" descr="http://www.cphi-online.com/46/product/80/59/31/016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84011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1564301" y="1988840"/>
            <a:ext cx="7010411" cy="4129916"/>
            <a:chOff x="1596393" y="1732243"/>
            <a:chExt cx="6412483" cy="3606033"/>
          </a:xfrm>
          <a:noFill/>
        </p:grpSpPr>
        <p:sp>
          <p:nvSpPr>
            <p:cNvPr id="12" name="Прямоугольник 11"/>
            <p:cNvSpPr/>
            <p:nvPr/>
          </p:nvSpPr>
          <p:spPr>
            <a:xfrm>
              <a:off x="1596393" y="1732243"/>
              <a:ext cx="6412483" cy="3600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3600" dirty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4F81BD">
                          <a:tint val="40000"/>
                          <a:satMod val="250000"/>
                        </a:srgbClr>
                      </a:gs>
                      <a:gs pos="9000">
                        <a:srgbClr val="4F81BD">
                          <a:tint val="52000"/>
                          <a:satMod val="300000"/>
                        </a:srgbClr>
                      </a:gs>
                      <a:gs pos="50000">
                        <a:srgbClr val="4F81BD">
                          <a:shade val="20000"/>
                          <a:satMod val="300000"/>
                        </a:srgbClr>
                      </a:gs>
                      <a:gs pos="79000">
                        <a:srgbClr val="4F81BD">
                          <a:tint val="52000"/>
                          <a:satMod val="300000"/>
                        </a:srgbClr>
                      </a:gs>
                      <a:gs pos="100000">
                        <a:srgbClr val="4F81BD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брусника</a:t>
              </a:r>
            </a:p>
            <a:p>
              <a:pPr lvl="0"/>
              <a:endPara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</a:endParaRPr>
            </a:p>
          </p:txBody>
        </p:sp>
        <p:pic>
          <p:nvPicPr>
            <p:cNvPr id="13" name="Picture 2" descr="https://t4.ftcdn.net/jpg/00/17/00/45/500_F_17004592_IASG9WKNB7eyXApeQab13OSWKPhb7OGF.jpg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"/>
            <a:stretch/>
          </p:blipFill>
          <p:spPr bwMode="auto">
            <a:xfrm>
              <a:off x="3566432" y="1749011"/>
              <a:ext cx="4442444" cy="3589265"/>
            </a:xfrm>
            <a:prstGeom prst="rect">
              <a:avLst/>
            </a:prstGeom>
            <a:grpFill/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val="285428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560" y="250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Кустарники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3" y="98072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На кусте цветочки –</a:t>
            </a:r>
          </a:p>
          <a:p>
            <a:pPr marL="0" indent="0">
              <a:buNone/>
            </a:pPr>
            <a:r>
              <a:rPr lang="ru-RU" dirty="0" smtClean="0"/>
              <a:t>Как девичьи щёчки.</a:t>
            </a:r>
          </a:p>
          <a:p>
            <a:pPr marL="0" indent="0">
              <a:buNone/>
            </a:pPr>
            <a:r>
              <a:rPr lang="ru-RU" dirty="0" smtClean="0"/>
              <a:t>А сами </a:t>
            </a:r>
            <a:r>
              <a:rPr lang="ru-RU" dirty="0" err="1" smtClean="0"/>
              <a:t>су</a:t>
            </a:r>
            <a:r>
              <a:rPr lang="ru-RU" dirty="0" err="1" smtClean="0">
                <a:latin typeface="Calibri"/>
                <a:cs typeface="Calibri"/>
              </a:rPr>
              <a:t>́</a:t>
            </a:r>
            <a:r>
              <a:rPr lang="ru-RU" dirty="0" err="1" smtClean="0"/>
              <a:t>чья</a:t>
            </a:r>
            <a:r>
              <a:rPr lang="ru-RU" dirty="0" smtClean="0"/>
              <a:t> – </a:t>
            </a:r>
          </a:p>
          <a:p>
            <a:pPr marL="0" indent="0">
              <a:buNone/>
            </a:pPr>
            <a:r>
              <a:rPr lang="ru-RU" dirty="0" smtClean="0"/>
              <a:t>Как пасть щучья.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2</a:t>
            </a:r>
            <a:r>
              <a:rPr lang="ru-RU" sz="3200" b="1" dirty="0" smtClean="0">
                <a:solidFill>
                  <a:schemeClr val="tx1"/>
                </a:solidFill>
              </a:rPr>
              <a:t>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6" name="Picture 8" descr="http://www.cphi-online.com/46/product/80/59/31/016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84011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1320750" y="1916832"/>
            <a:ext cx="7008297" cy="4316310"/>
            <a:chOff x="1596393" y="1732243"/>
            <a:chExt cx="6412483" cy="3625460"/>
          </a:xfrm>
          <a:noFill/>
        </p:grpSpPr>
        <p:sp>
          <p:nvSpPr>
            <p:cNvPr id="12" name="Прямоугольник 11"/>
            <p:cNvSpPr/>
            <p:nvPr/>
          </p:nvSpPr>
          <p:spPr>
            <a:xfrm>
              <a:off x="1596393" y="1732243"/>
              <a:ext cx="6412483" cy="3600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3600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4F81BD">
                          <a:tint val="40000"/>
                          <a:satMod val="250000"/>
                        </a:srgbClr>
                      </a:gs>
                      <a:gs pos="9000">
                        <a:srgbClr val="4F81BD">
                          <a:tint val="52000"/>
                          <a:satMod val="300000"/>
                        </a:srgbClr>
                      </a:gs>
                      <a:gs pos="50000">
                        <a:srgbClr val="4F81BD">
                          <a:shade val="20000"/>
                          <a:satMod val="300000"/>
                        </a:srgbClr>
                      </a:gs>
                      <a:gs pos="79000">
                        <a:srgbClr val="4F81BD">
                          <a:tint val="52000"/>
                          <a:satMod val="300000"/>
                        </a:srgbClr>
                      </a:gs>
                      <a:gs pos="100000">
                        <a:srgbClr val="4F81BD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     шиповник</a:t>
              </a:r>
              <a:endParaRPr lang="ru-RU" sz="360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endParaRPr>
            </a:p>
            <a:p>
              <a:pPr lvl="0"/>
              <a:endPara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</a:endParaRPr>
            </a:p>
          </p:txBody>
        </p:sp>
        <p:pic>
          <p:nvPicPr>
            <p:cNvPr id="13" name="Picture 2" descr="https://im0-tub-ru.yandex.net/i?id=c80ca1850246d99de01359edfdbe8989-l&amp;n=13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 bwMode="auto">
            <a:xfrm>
              <a:off x="4802635" y="1773760"/>
              <a:ext cx="2721693" cy="3583943"/>
            </a:xfrm>
            <a:prstGeom prst="rect">
              <a:avLst/>
            </a:prstGeom>
            <a:grpFill/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val="275692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219" y="250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Кустарники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2924" y="9323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На кусточки, под листочки,</a:t>
            </a:r>
          </a:p>
          <a:p>
            <a:pPr marL="0" indent="0">
              <a:buNone/>
            </a:pPr>
            <a:r>
              <a:rPr lang="ru-RU" dirty="0" smtClean="0"/>
              <a:t>Бусинки подвешены;</a:t>
            </a:r>
          </a:p>
          <a:p>
            <a:pPr marL="0" indent="0">
              <a:buNone/>
            </a:pPr>
            <a:r>
              <a:rPr lang="ru-RU" dirty="0" smtClean="0"/>
              <a:t>Чёрненькие бусинки</a:t>
            </a:r>
          </a:p>
          <a:p>
            <a:pPr marL="0" indent="0">
              <a:buNone/>
            </a:pPr>
            <a:r>
              <a:rPr lang="ru-RU" dirty="0" smtClean="0"/>
              <a:t>Оказались… вкусненьки.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30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6" name="Picture 8" descr="http://www.cphi-online.com/46/product/80/59/31/016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84011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906837" y="2060848"/>
            <a:ext cx="7127506" cy="4141046"/>
            <a:chOff x="1479519" y="1699736"/>
            <a:chExt cx="6412483" cy="3600400"/>
          </a:xfrm>
          <a:noFill/>
        </p:grpSpPr>
        <p:sp>
          <p:nvSpPr>
            <p:cNvPr id="13" name="Прямоугольник 12"/>
            <p:cNvSpPr/>
            <p:nvPr/>
          </p:nvSpPr>
          <p:spPr>
            <a:xfrm>
              <a:off x="1479519" y="1699736"/>
              <a:ext cx="6412483" cy="3600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3600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4F81BD">
                          <a:tint val="40000"/>
                          <a:satMod val="250000"/>
                        </a:srgbClr>
                      </a:gs>
                      <a:gs pos="9000">
                        <a:srgbClr val="4F81BD">
                          <a:tint val="52000"/>
                          <a:satMod val="300000"/>
                        </a:srgbClr>
                      </a:gs>
                      <a:gs pos="50000">
                        <a:srgbClr val="4F81BD">
                          <a:shade val="20000"/>
                          <a:satMod val="300000"/>
                        </a:srgbClr>
                      </a:gs>
                      <a:gs pos="79000">
                        <a:srgbClr val="4F81BD">
                          <a:tint val="52000"/>
                          <a:satMod val="300000"/>
                        </a:srgbClr>
                      </a:gs>
                      <a:gs pos="100000">
                        <a:srgbClr val="4F81BD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          </a:t>
              </a:r>
            </a:p>
            <a:p>
              <a:pPr lvl="0"/>
              <a:r>
                <a:rPr lang="ru-RU" sz="3600" dirty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4F81BD">
                          <a:tint val="40000"/>
                          <a:satMod val="250000"/>
                        </a:srgbClr>
                      </a:gs>
                      <a:gs pos="9000">
                        <a:srgbClr val="4F81BD">
                          <a:tint val="52000"/>
                          <a:satMod val="300000"/>
                        </a:srgbClr>
                      </a:gs>
                      <a:gs pos="50000">
                        <a:srgbClr val="4F81BD">
                          <a:shade val="20000"/>
                          <a:satMod val="300000"/>
                        </a:srgbClr>
                      </a:gs>
                      <a:gs pos="79000">
                        <a:srgbClr val="4F81BD">
                          <a:tint val="52000"/>
                          <a:satMod val="300000"/>
                        </a:srgbClr>
                      </a:gs>
                      <a:gs pos="100000">
                        <a:srgbClr val="4F81BD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 </a:t>
              </a:r>
              <a:r>
                <a:rPr lang="ru-RU" sz="3600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4F81BD">
                          <a:tint val="40000"/>
                          <a:satMod val="250000"/>
                        </a:srgbClr>
                      </a:gs>
                      <a:gs pos="9000">
                        <a:srgbClr val="4F81BD">
                          <a:tint val="52000"/>
                          <a:satMod val="300000"/>
                        </a:srgbClr>
                      </a:gs>
                      <a:gs pos="50000">
                        <a:srgbClr val="4F81BD">
                          <a:shade val="20000"/>
                          <a:satMod val="300000"/>
                        </a:srgbClr>
                      </a:gs>
                      <a:gs pos="79000">
                        <a:srgbClr val="4F81BD">
                          <a:tint val="52000"/>
                          <a:satMod val="300000"/>
                        </a:srgbClr>
                      </a:gs>
                      <a:gs pos="100000">
                        <a:srgbClr val="4F81BD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        черника</a:t>
              </a:r>
              <a:endParaRPr lang="ru-RU" sz="360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endParaRPr>
            </a:p>
            <a:p>
              <a:pPr lvl="0"/>
              <a:endPara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</a:endParaRPr>
            </a:p>
          </p:txBody>
        </p:sp>
        <p:pic>
          <p:nvPicPr>
            <p:cNvPr id="14" name="Picture 2" descr="http://static3.depositphotos.com/1003277/178/v/950/depositphotos_1781742-stock-illustration-vector-red-currant-ripe-berry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4716016" y="1753689"/>
              <a:ext cx="2736304" cy="3494682"/>
            </a:xfrm>
            <a:prstGeom prst="rect">
              <a:avLst/>
            </a:prstGeom>
            <a:grpFill/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val="303928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Кустарники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3" y="9323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Я красна, я кисла,</a:t>
            </a:r>
          </a:p>
          <a:p>
            <a:pPr marL="0" indent="0">
              <a:buNone/>
            </a:pPr>
            <a:r>
              <a:rPr lang="ru-RU" dirty="0" smtClean="0"/>
              <a:t>На болоте я росла,</a:t>
            </a:r>
          </a:p>
          <a:p>
            <a:pPr marL="0" indent="0">
              <a:buNone/>
            </a:pPr>
            <a:r>
              <a:rPr lang="ru-RU" dirty="0" smtClean="0"/>
              <a:t>Дозревала под снежком.</a:t>
            </a:r>
          </a:p>
          <a:p>
            <a:pPr marL="0" indent="0">
              <a:buNone/>
            </a:pPr>
            <a:r>
              <a:rPr lang="ru-RU" dirty="0" smtClean="0"/>
              <a:t>Ну-ка, кто со мной знаком?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4</a:t>
            </a:r>
            <a:r>
              <a:rPr lang="ru-RU" sz="3200" b="1" dirty="0" smtClean="0">
                <a:solidFill>
                  <a:schemeClr val="tx1"/>
                </a:solidFill>
              </a:rPr>
              <a:t>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6" name="Picture 8" descr="http://www.cphi-online.com/46/product/80/59/31/016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84011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1547664" y="2720421"/>
            <a:ext cx="6412483" cy="4111837"/>
            <a:chOff x="1157274" y="1484783"/>
            <a:chExt cx="6412483" cy="4111837"/>
          </a:xfrm>
          <a:noFill/>
        </p:grpSpPr>
        <p:sp>
          <p:nvSpPr>
            <p:cNvPr id="12" name="Прямоугольник 11"/>
            <p:cNvSpPr/>
            <p:nvPr/>
          </p:nvSpPr>
          <p:spPr>
            <a:xfrm>
              <a:off x="1157274" y="1650934"/>
              <a:ext cx="6412483" cy="3600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3600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4F81BD">
                          <a:tint val="40000"/>
                          <a:satMod val="250000"/>
                        </a:srgbClr>
                      </a:gs>
                      <a:gs pos="9000">
                        <a:srgbClr val="4F81BD">
                          <a:tint val="52000"/>
                          <a:satMod val="300000"/>
                        </a:srgbClr>
                      </a:gs>
                      <a:gs pos="50000">
                        <a:srgbClr val="4F81BD">
                          <a:shade val="20000"/>
                          <a:satMod val="300000"/>
                        </a:srgbClr>
                      </a:gs>
                      <a:gs pos="79000">
                        <a:srgbClr val="4F81BD">
                          <a:tint val="52000"/>
                          <a:satMod val="300000"/>
                        </a:srgbClr>
                      </a:gs>
                      <a:gs pos="100000">
                        <a:srgbClr val="4F81BD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      клюква</a:t>
              </a:r>
              <a:endParaRPr lang="ru-RU" sz="360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endParaRPr>
            </a:p>
            <a:p>
              <a:pPr lvl="0"/>
              <a:endPara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</a:endParaRPr>
            </a:p>
          </p:txBody>
        </p:sp>
        <p:pic>
          <p:nvPicPr>
            <p:cNvPr id="13" name="Picture 2" descr="http://clipground.com/images/berry-bush-clipart-8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7" y="1484783"/>
              <a:ext cx="3645829" cy="4111837"/>
            </a:xfrm>
            <a:prstGeom prst="rect">
              <a:avLst/>
            </a:prstGeom>
            <a:grpFill/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val="305638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99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Кустарники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3" y="91897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Вкус у ягоды хорош,</a:t>
            </a:r>
          </a:p>
          <a:p>
            <a:pPr marL="0" indent="0">
              <a:buNone/>
            </a:pPr>
            <a:r>
              <a:rPr lang="ru-RU" dirty="0" smtClean="0"/>
              <a:t>Ног сорви её поди-ка:</a:t>
            </a:r>
          </a:p>
          <a:p>
            <a:pPr marL="0" indent="0">
              <a:buNone/>
            </a:pPr>
            <a:r>
              <a:rPr lang="ru-RU" dirty="0" smtClean="0"/>
              <a:t>Куст в колючках будто ёж, -</a:t>
            </a:r>
          </a:p>
          <a:p>
            <a:pPr marL="0" indent="0">
              <a:buNone/>
            </a:pPr>
            <a:r>
              <a:rPr lang="ru-RU" dirty="0" smtClean="0"/>
              <a:t>Вот и назван …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50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6" name="Picture 8" descr="http://www.cphi-online.com/46/product/80/59/31/016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244" y="5984011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1292233" y="2492896"/>
            <a:ext cx="6783874" cy="3600400"/>
            <a:chOff x="1157274" y="1650934"/>
            <a:chExt cx="6783874" cy="3600400"/>
          </a:xfrm>
          <a:noFill/>
        </p:grpSpPr>
        <p:sp>
          <p:nvSpPr>
            <p:cNvPr id="13" name="Прямоугольник 12"/>
            <p:cNvSpPr/>
            <p:nvPr/>
          </p:nvSpPr>
          <p:spPr>
            <a:xfrm>
              <a:off x="1157274" y="1650934"/>
              <a:ext cx="6412483" cy="3600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3600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4BACC6">
                      <a:lumMod val="50000"/>
                    </a:srgbClr>
                  </a:solidFill>
                </a:rPr>
                <a:t>     ежевика</a:t>
              </a:r>
              <a:endPara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</a:endParaRPr>
            </a:p>
          </p:txBody>
        </p:sp>
        <p:pic>
          <p:nvPicPr>
            <p:cNvPr id="14" name="Picture 2" descr="http://skachat-kartinki.ru/img/picture/Oct/15/15072da1237a1ded9b68db0ed96fc6b2/mini_4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1711875"/>
              <a:ext cx="4449268" cy="3478518"/>
            </a:xfrm>
            <a:prstGeom prst="rect">
              <a:avLst/>
            </a:prstGeom>
            <a:grpFill/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val="158798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391" y="-199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Кустарники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9826" y="95017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В лесу на поляне</a:t>
            </a:r>
          </a:p>
          <a:p>
            <a:pPr marL="0" indent="0">
              <a:buNone/>
            </a:pPr>
            <a:r>
              <a:rPr lang="ru-RU" sz="2800" dirty="0" smtClean="0"/>
              <a:t>Стоит кудрявый Ваня</a:t>
            </a:r>
          </a:p>
          <a:p>
            <a:pPr marL="0" indent="0">
              <a:buNone/>
            </a:pPr>
            <a:r>
              <a:rPr lang="ru-RU" sz="2800" dirty="0" smtClean="0"/>
              <a:t>В зелёном кафтане</a:t>
            </a:r>
          </a:p>
          <a:p>
            <a:pPr marL="0" indent="0">
              <a:buNone/>
            </a:pPr>
            <a:r>
              <a:rPr lang="ru-RU" sz="2800" dirty="0" smtClean="0"/>
              <a:t>Богач невелик,</a:t>
            </a:r>
          </a:p>
          <a:p>
            <a:pPr marL="0" indent="0">
              <a:buNone/>
            </a:pPr>
            <a:r>
              <a:rPr lang="ru-RU" sz="2800" dirty="0" smtClean="0"/>
              <a:t>А орешками наделит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6</a:t>
            </a:r>
            <a:r>
              <a:rPr lang="ru-RU" sz="3200" b="1" dirty="0" smtClean="0">
                <a:solidFill>
                  <a:schemeClr val="tx1"/>
                </a:solidFill>
              </a:rPr>
              <a:t>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6" name="Picture 8" descr="http://www.cphi-online.com/46/product/80/59/31/016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84011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1835696" y="2924944"/>
            <a:ext cx="5855362" cy="3216974"/>
            <a:chOff x="1392291" y="1772816"/>
            <a:chExt cx="6791466" cy="4076173"/>
          </a:xfrm>
          <a:noFill/>
        </p:grpSpPr>
        <p:sp>
          <p:nvSpPr>
            <p:cNvPr id="15" name="Прямоугольник 14"/>
            <p:cNvSpPr/>
            <p:nvPr/>
          </p:nvSpPr>
          <p:spPr>
            <a:xfrm>
              <a:off x="1392291" y="1772816"/>
              <a:ext cx="6791466" cy="40761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3600" dirty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4F81BD">
                          <a:tint val="40000"/>
                          <a:satMod val="250000"/>
                        </a:srgbClr>
                      </a:gs>
                      <a:gs pos="9000">
                        <a:srgbClr val="4F81BD">
                          <a:tint val="52000"/>
                          <a:satMod val="300000"/>
                        </a:srgbClr>
                      </a:gs>
                      <a:gs pos="50000">
                        <a:srgbClr val="4F81BD">
                          <a:shade val="20000"/>
                          <a:satMod val="300000"/>
                        </a:srgbClr>
                      </a:gs>
                      <a:gs pos="79000">
                        <a:srgbClr val="4F81BD">
                          <a:tint val="52000"/>
                          <a:satMod val="300000"/>
                        </a:srgbClr>
                      </a:gs>
                      <a:gs pos="100000">
                        <a:srgbClr val="4F81BD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орешник</a:t>
              </a:r>
            </a:p>
            <a:p>
              <a:pPr lvl="0"/>
              <a:endPara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</a:endParaRPr>
            </a:p>
          </p:txBody>
        </p:sp>
        <p:pic>
          <p:nvPicPr>
            <p:cNvPr id="16" name="Picture 2" descr="https://im0-tub-ru.yandex.net/i?id=985b5278437e06b7374f2432c1923709&amp;n=33&amp;h=215&amp;w=317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0685" y="2273661"/>
              <a:ext cx="4533071" cy="3074482"/>
            </a:xfrm>
            <a:prstGeom prst="rect">
              <a:avLst/>
            </a:prstGeom>
            <a:grpFill/>
            <a:extLst/>
          </p:spPr>
        </p:pic>
      </p:grpSp>
    </p:spTree>
    <p:extLst>
      <p:ext uri="{BB962C8B-B14F-4D97-AF65-F5344CB8AC3E}">
        <p14:creationId xmlns:p14="http://schemas.microsoft.com/office/powerpoint/2010/main" val="38956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11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Кустарники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323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Бусы красные висят,</a:t>
            </a:r>
          </a:p>
          <a:p>
            <a:pPr marL="0" indent="0">
              <a:buNone/>
            </a:pPr>
            <a:r>
              <a:rPr lang="ru-RU" dirty="0" smtClean="0"/>
              <a:t>Из кустов на нас глядят.</a:t>
            </a:r>
          </a:p>
          <a:p>
            <a:pPr marL="0" indent="0">
              <a:buNone/>
            </a:pPr>
            <a:r>
              <a:rPr lang="ru-RU" dirty="0" smtClean="0"/>
              <a:t>Очень любят бусы эти</a:t>
            </a:r>
          </a:p>
          <a:p>
            <a:pPr marL="0" indent="0">
              <a:buNone/>
            </a:pPr>
            <a:r>
              <a:rPr lang="ru-RU" dirty="0" smtClean="0"/>
              <a:t>Дети, птицы и медведи.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38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70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6" name="Picture 8" descr="http://www.cphi-online.com/46/product/80/59/31/016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84011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>
            <a:off x="467544" y="2420888"/>
            <a:ext cx="7344815" cy="4174873"/>
            <a:chOff x="1361187" y="805074"/>
            <a:chExt cx="6264696" cy="3567324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361187" y="844006"/>
              <a:ext cx="6264696" cy="3528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3600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4BACC6">
                      <a:lumMod val="50000"/>
                    </a:srgbClr>
                  </a:solidFill>
                </a:rPr>
                <a:t>                   малина</a:t>
              </a:r>
              <a:endParaRPr lang="ru-RU" sz="360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</a:endParaRPr>
            </a:p>
          </p:txBody>
        </p:sp>
        <p:pic>
          <p:nvPicPr>
            <p:cNvPr id="19" name="Picture 2" descr="https://img-fotki.yandex.ru/get/6401/65387414.8da/0_15382e_26aa577_L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805074"/>
              <a:ext cx="2364879" cy="3488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2488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Травы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323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Есть в лесу трава-краса:</a:t>
            </a:r>
          </a:p>
          <a:p>
            <a:pPr marL="0" indent="0">
              <a:buNone/>
            </a:pPr>
            <a:r>
              <a:rPr lang="ru-RU" dirty="0" smtClean="0"/>
              <a:t>Листья – словно паруса,</a:t>
            </a:r>
          </a:p>
          <a:p>
            <a:pPr marL="0" indent="0">
              <a:buNone/>
            </a:pPr>
            <a:r>
              <a:rPr lang="ru-RU" dirty="0" smtClean="0"/>
              <a:t>А в цвету красу-траву</a:t>
            </a:r>
          </a:p>
          <a:p>
            <a:pPr marL="0" indent="0">
              <a:buNone/>
            </a:pPr>
            <a:r>
              <a:rPr lang="ru-RU" dirty="0" smtClean="0"/>
              <a:t>Не увидишь наяву.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39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1</a:t>
            </a:r>
            <a:r>
              <a:rPr lang="ru-RU" sz="3200" b="1" dirty="0" smtClean="0">
                <a:solidFill>
                  <a:schemeClr val="tx1"/>
                </a:solidFill>
              </a:rPr>
              <a:t>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6" name="Picture 8" descr="http://www.cphi-online.com/46/product/80/59/31/016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84011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1475656" y="2564904"/>
            <a:ext cx="6412483" cy="3623720"/>
            <a:chOff x="1294033" y="1196752"/>
            <a:chExt cx="6412483" cy="3623720"/>
          </a:xfrm>
          <a:noFill/>
        </p:grpSpPr>
        <p:sp>
          <p:nvSpPr>
            <p:cNvPr id="12" name="Прямоугольник 11"/>
            <p:cNvSpPr/>
            <p:nvPr/>
          </p:nvSpPr>
          <p:spPr>
            <a:xfrm>
              <a:off x="1294033" y="1196752"/>
              <a:ext cx="6412483" cy="3600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3600" dirty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4BACC6">
                      <a:lumMod val="50000"/>
                    </a:srgbClr>
                  </a:solidFill>
                </a:rPr>
                <a:t>папоротник</a:t>
              </a:r>
            </a:p>
            <a:p>
              <a:pPr lvl="0"/>
              <a:endPara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</a:endParaRPr>
            </a:p>
          </p:txBody>
        </p:sp>
        <p:pic>
          <p:nvPicPr>
            <p:cNvPr id="13" name="Picture 2" descr="https://img-fotki.yandex.ru/get/3409/160780412.e6b/0_183d6d_f7c80b26_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1196752"/>
              <a:ext cx="3782588" cy="3623720"/>
            </a:xfrm>
            <a:prstGeom prst="rect">
              <a:avLst/>
            </a:prstGeom>
            <a:grpFill/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val="373031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Птицы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3" y="93273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Comic Sans MS" pitchFamily="66" charset="0"/>
              </a:rPr>
              <a:t>Не ворона, не синица, -</a:t>
            </a:r>
          </a:p>
          <a:p>
            <a:pPr marL="0" indent="0">
              <a:buNone/>
            </a:pPr>
            <a:r>
              <a:rPr lang="ru-RU" sz="2800" dirty="0" smtClean="0">
                <a:latin typeface="Comic Sans MS" pitchFamily="66" charset="0"/>
              </a:rPr>
              <a:t>Как зовётся эта птица?</a:t>
            </a:r>
          </a:p>
          <a:p>
            <a:pPr marL="0" indent="0">
              <a:buNone/>
            </a:pPr>
            <a:r>
              <a:rPr lang="ru-RU" sz="2800" dirty="0" smtClean="0">
                <a:latin typeface="Comic Sans MS" pitchFamily="66" charset="0"/>
              </a:rPr>
              <a:t>Примостилась на суку –</a:t>
            </a:r>
          </a:p>
          <a:p>
            <a:pPr marL="0" indent="0">
              <a:buNone/>
            </a:pPr>
            <a:r>
              <a:rPr lang="ru-RU" sz="2800" dirty="0" smtClean="0">
                <a:latin typeface="Comic Sans MS" pitchFamily="66" charset="0"/>
              </a:rPr>
              <a:t>Раздалось в лесу «ку-ку».</a:t>
            </a:r>
          </a:p>
          <a:p>
            <a:pPr marL="0" indent="0">
              <a:buNone/>
            </a:pPr>
            <a:endParaRPr lang="ru-RU" sz="28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smtClean="0">
                <a:latin typeface="Comic Sans MS" pitchFamily="66" charset="0"/>
              </a:rPr>
              <a:t>  </a:t>
            </a:r>
            <a:endParaRPr lang="ru-RU" sz="28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Comic Sans MS" pitchFamily="66" charset="0"/>
              </a:rPr>
              <a:t> </a:t>
            </a:r>
          </a:p>
          <a:p>
            <a:pPr marL="0" indent="0">
              <a:buNone/>
            </a:pPr>
            <a:endParaRPr lang="ru-RU" sz="2800" dirty="0">
              <a:latin typeface="Comic Sans MS" pitchFamily="66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10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1032" name="Picture 8" descr="http://www.cphi-online.com/46/product/80/59/31/01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84011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1547664" y="2915102"/>
            <a:ext cx="6264696" cy="3659864"/>
            <a:chOff x="1259632" y="2664007"/>
            <a:chExt cx="6624736" cy="3859839"/>
          </a:xfrm>
          <a:noFill/>
        </p:grpSpPr>
        <p:sp>
          <p:nvSpPr>
            <p:cNvPr id="15" name="Прямоугольник 14"/>
            <p:cNvSpPr/>
            <p:nvPr/>
          </p:nvSpPr>
          <p:spPr>
            <a:xfrm>
              <a:off x="1259632" y="2670313"/>
              <a:ext cx="6624736" cy="38535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3600" b="1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4BACC6">
                      <a:lumMod val="50000"/>
                    </a:srgbClr>
                  </a:solidFill>
                </a:rPr>
                <a:t> кукушка</a:t>
              </a:r>
              <a:endPara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</a:endParaRPr>
            </a:p>
          </p:txBody>
        </p:sp>
        <p:pic>
          <p:nvPicPr>
            <p:cNvPr id="16" name="Picture 2" descr="http://2.bp.blogspot.com/_KtOEDjqBEnk/SdMj1ZsDsII/AAAAAAAACZE/nh-6nMRXBjU/s400/cuckoo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707904" y="2664007"/>
              <a:ext cx="3888432" cy="3810000"/>
            </a:xfrm>
            <a:prstGeom prst="rect">
              <a:avLst/>
            </a:prstGeom>
            <a:grpFill/>
            <a:extLst/>
          </p:spPr>
        </p:pic>
      </p:grpSp>
    </p:spTree>
    <p:extLst>
      <p:ext uri="{BB962C8B-B14F-4D97-AF65-F5344CB8AC3E}">
        <p14:creationId xmlns:p14="http://schemas.microsoft.com/office/powerpoint/2010/main" val="330544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Травы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3662" y="9323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Колокол колышется,</a:t>
            </a:r>
          </a:p>
          <a:p>
            <a:pPr marL="0" indent="0">
              <a:buNone/>
            </a:pPr>
            <a:r>
              <a:rPr lang="ru-RU" dirty="0" smtClean="0"/>
              <a:t>А звона не слышится.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40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20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6" name="Picture 8" descr="http://www.cphi-online.com/46/product/80/59/31/016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84011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251520" y="1506554"/>
            <a:ext cx="7488832" cy="4509602"/>
            <a:chOff x="1529974" y="589029"/>
            <a:chExt cx="6412483" cy="3910633"/>
          </a:xfrm>
          <a:noFill/>
        </p:grpSpPr>
        <p:sp>
          <p:nvSpPr>
            <p:cNvPr id="13" name="Прямоугольник 12"/>
            <p:cNvSpPr/>
            <p:nvPr/>
          </p:nvSpPr>
          <p:spPr>
            <a:xfrm>
              <a:off x="1529974" y="589029"/>
              <a:ext cx="6412483" cy="3600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3600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4BACC6">
                      <a:lumMod val="50000"/>
                    </a:srgbClr>
                  </a:solidFill>
                </a:rPr>
                <a:t>           колокольчик</a:t>
              </a:r>
              <a:endParaRPr lang="ru-RU" sz="360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</a:endParaRPr>
            </a:p>
            <a:p>
              <a:pPr lvl="0"/>
              <a:endPara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</a:endParaRPr>
            </a:p>
          </p:txBody>
        </p:sp>
        <p:pic>
          <p:nvPicPr>
            <p:cNvPr id="14" name="Picture 4" descr="http://img1.liveinternet.ru/images/attach/c/10/111/806/111806373_4962459_page5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844258"/>
              <a:ext cx="2592286" cy="3655404"/>
            </a:xfrm>
            <a:prstGeom prst="rect">
              <a:avLst/>
            </a:prstGeom>
            <a:grpFill/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val="426326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Травы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8277" y="92115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Тонкий стебель у дорожки.</a:t>
            </a:r>
          </a:p>
          <a:p>
            <a:pPr marL="0" indent="0">
              <a:buNone/>
            </a:pPr>
            <a:r>
              <a:rPr lang="ru-RU" sz="2800" dirty="0" smtClean="0"/>
              <a:t>На конце его – серёжки.</a:t>
            </a:r>
          </a:p>
          <a:p>
            <a:pPr marL="0" indent="0">
              <a:buNone/>
            </a:pPr>
            <a:r>
              <a:rPr lang="ru-RU" sz="2800" dirty="0" smtClean="0"/>
              <a:t>На земле лежат листки –</a:t>
            </a:r>
          </a:p>
          <a:p>
            <a:pPr marL="0" indent="0">
              <a:buNone/>
            </a:pPr>
            <a:r>
              <a:rPr lang="ru-RU" sz="2800" dirty="0" smtClean="0"/>
              <a:t>Маленькие лопушки.</a:t>
            </a:r>
          </a:p>
          <a:p>
            <a:pPr marL="0" indent="0">
              <a:buNone/>
            </a:pPr>
            <a:r>
              <a:rPr lang="ru-RU" sz="2800" dirty="0" smtClean="0"/>
              <a:t>Нам он – как хороший друг.</a:t>
            </a:r>
          </a:p>
          <a:p>
            <a:pPr marL="0" indent="0">
              <a:buNone/>
            </a:pPr>
            <a:r>
              <a:rPr lang="ru-RU" sz="2800" dirty="0" smtClean="0"/>
              <a:t>Лечит ранки ног и рук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3</a:t>
            </a:r>
            <a:r>
              <a:rPr lang="ru-RU" sz="3200" b="1" dirty="0" smtClean="0">
                <a:solidFill>
                  <a:schemeClr val="tx1"/>
                </a:solidFill>
              </a:rPr>
              <a:t>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6" name="Picture 8" descr="http://www.cphi-online.com/46/product/80/59/31/016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84011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1026779" y="2643201"/>
            <a:ext cx="6734633" cy="3933056"/>
            <a:chOff x="1174090" y="3034288"/>
            <a:chExt cx="6412483" cy="3607946"/>
          </a:xfrm>
          <a:noFill/>
        </p:grpSpPr>
        <p:sp>
          <p:nvSpPr>
            <p:cNvPr id="12" name="Прямоугольник 11"/>
            <p:cNvSpPr/>
            <p:nvPr/>
          </p:nvSpPr>
          <p:spPr>
            <a:xfrm>
              <a:off x="1174090" y="3041834"/>
              <a:ext cx="6412483" cy="3600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</a:endParaRPr>
            </a:p>
            <a:p>
              <a:pPr lvl="0"/>
              <a:r>
                <a:rPr lang="ru-RU" sz="3600" dirty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4BACC6">
                      <a:lumMod val="50000"/>
                    </a:srgbClr>
                  </a:solidFill>
                </a:rPr>
                <a:t>подорожник</a:t>
              </a:r>
            </a:p>
            <a:p>
              <a:pPr lvl="0"/>
              <a:endParaRPr lang="ru-RU" sz="360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endParaRPr>
            </a:p>
          </p:txBody>
        </p:sp>
        <p:pic>
          <p:nvPicPr>
            <p:cNvPr id="13" name="Picture 2" descr="http://bonfit.ru/upload/iblock/a82/a82c6c7b5a4af3628ae70c1503578e21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3034288"/>
              <a:ext cx="3607946" cy="3607946"/>
            </a:xfrm>
            <a:prstGeom prst="rect">
              <a:avLst/>
            </a:prstGeom>
            <a:grpFill/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val="17687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Травы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924" y="90355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Любят </a:t>
            </a:r>
            <a:r>
              <a:rPr lang="ru-RU" dirty="0" err="1" smtClean="0"/>
              <a:t>зайчатки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Листья-тройчатки</a:t>
            </a:r>
          </a:p>
          <a:p>
            <a:pPr marL="0" indent="0">
              <a:buNone/>
            </a:pPr>
            <a:r>
              <a:rPr lang="ru-RU" dirty="0" smtClean="0"/>
              <a:t>От травки-полёвки</a:t>
            </a:r>
          </a:p>
          <a:p>
            <a:pPr marL="0" indent="0">
              <a:buNone/>
            </a:pPr>
            <a:r>
              <a:rPr lang="ru-RU" dirty="0" smtClean="0"/>
              <a:t>Красной головки.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40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6" name="Picture 8" descr="http://www.cphi-online.com/46/product/80/59/31/016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84011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375275" y="2910467"/>
            <a:ext cx="6393449" cy="37463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3600" dirty="0" smtClean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1446920" y="2437355"/>
            <a:ext cx="6653472" cy="3755509"/>
            <a:chOff x="1403648" y="1268760"/>
            <a:chExt cx="6336704" cy="3258296"/>
          </a:xfrm>
          <a:noFill/>
        </p:grpSpPr>
        <p:sp>
          <p:nvSpPr>
            <p:cNvPr id="18" name="Прямоугольник 17"/>
            <p:cNvSpPr/>
            <p:nvPr/>
          </p:nvSpPr>
          <p:spPr>
            <a:xfrm>
              <a:off x="1403648" y="1268760"/>
              <a:ext cx="6336704" cy="32582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3600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4F81BD">
                          <a:tint val="40000"/>
                          <a:satMod val="250000"/>
                        </a:srgbClr>
                      </a:gs>
                      <a:gs pos="9000">
                        <a:srgbClr val="4F81BD">
                          <a:tint val="52000"/>
                          <a:satMod val="300000"/>
                        </a:srgbClr>
                      </a:gs>
                      <a:gs pos="50000">
                        <a:srgbClr val="4F81BD">
                          <a:shade val="20000"/>
                          <a:satMod val="300000"/>
                        </a:srgbClr>
                      </a:gs>
                      <a:gs pos="79000">
                        <a:srgbClr val="4F81BD">
                          <a:tint val="52000"/>
                          <a:satMod val="300000"/>
                        </a:srgbClr>
                      </a:gs>
                      <a:gs pos="100000">
                        <a:srgbClr val="4F81BD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          клевер</a:t>
              </a:r>
              <a:endParaRPr lang="ru-RU" sz="360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endParaRPr>
            </a:p>
            <a:p>
              <a:pPr algn="ctr"/>
              <a:endParaRPr lang="ru-RU" dirty="0"/>
            </a:p>
          </p:txBody>
        </p:sp>
        <p:pic>
          <p:nvPicPr>
            <p:cNvPr id="19" name="Picture 2" descr="http://clipground.com/images/clover-flower-clipart-18.jpg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 bwMode="auto">
            <a:xfrm>
              <a:off x="3779912" y="1412776"/>
              <a:ext cx="3638178" cy="3114280"/>
            </a:xfrm>
            <a:prstGeom prst="rect">
              <a:avLst/>
            </a:prstGeom>
            <a:grpFill/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val="200409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Травы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406" y="95610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Под тенью лесной</a:t>
            </a:r>
          </a:p>
          <a:p>
            <a:pPr marL="0" indent="0">
              <a:buNone/>
            </a:pPr>
            <a:r>
              <a:rPr lang="ru-RU" dirty="0" smtClean="0"/>
              <a:t>Листок вырезной:</a:t>
            </a:r>
          </a:p>
          <a:p>
            <a:pPr marL="0" indent="0">
              <a:buNone/>
            </a:pPr>
            <a:r>
              <a:rPr lang="ru-RU" dirty="0" smtClean="0"/>
              <a:t>По копыту очерчен</a:t>
            </a:r>
          </a:p>
          <a:p>
            <a:pPr marL="0" indent="0">
              <a:buNone/>
            </a:pPr>
            <a:r>
              <a:rPr lang="ru-RU" dirty="0" smtClean="0"/>
              <a:t>И немного наперчен.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5</a:t>
            </a:r>
            <a:r>
              <a:rPr lang="ru-RU" sz="3200" b="1" dirty="0" smtClean="0">
                <a:solidFill>
                  <a:schemeClr val="tx1"/>
                </a:solidFill>
              </a:rPr>
              <a:t>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6" name="Picture 8" descr="http://www.cphi-online.com/46/product/80/59/31/016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308" y="5984011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1259632" y="1988840"/>
            <a:ext cx="7060555" cy="4482808"/>
            <a:chOff x="1722319" y="1109658"/>
            <a:chExt cx="6412483" cy="3759502"/>
          </a:xfrm>
          <a:noFill/>
        </p:grpSpPr>
        <p:sp>
          <p:nvSpPr>
            <p:cNvPr id="12" name="Прямоугольник 11"/>
            <p:cNvSpPr/>
            <p:nvPr/>
          </p:nvSpPr>
          <p:spPr>
            <a:xfrm>
              <a:off x="1722319" y="1268760"/>
              <a:ext cx="6412483" cy="3600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ru-RU" sz="3600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endParaRPr>
            </a:p>
            <a:p>
              <a:pPr lvl="0"/>
              <a:endParaRPr lang="ru-RU" sz="360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endParaRPr>
            </a:p>
            <a:p>
              <a:pPr lvl="0"/>
              <a:endParaRPr lang="ru-RU" sz="3600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endParaRPr>
            </a:p>
            <a:p>
              <a:pPr lvl="0"/>
              <a:endParaRPr lang="ru-RU" sz="3600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endParaRPr>
            </a:p>
            <a:p>
              <a:pPr lvl="0"/>
              <a:endParaRPr lang="ru-RU" sz="360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endParaRPr>
            </a:p>
            <a:p>
              <a:pPr lvl="0"/>
              <a:r>
                <a:rPr lang="ru-RU" sz="3600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4F81BD">
                          <a:tint val="40000"/>
                          <a:satMod val="250000"/>
                        </a:srgbClr>
                      </a:gs>
                      <a:gs pos="9000">
                        <a:srgbClr val="4F81BD">
                          <a:tint val="52000"/>
                          <a:satMod val="300000"/>
                        </a:srgbClr>
                      </a:gs>
                      <a:gs pos="50000">
                        <a:srgbClr val="4F81BD">
                          <a:shade val="20000"/>
                          <a:satMod val="300000"/>
                        </a:srgbClr>
                      </a:gs>
                      <a:gs pos="79000">
                        <a:srgbClr val="4F81BD">
                          <a:tint val="52000"/>
                          <a:satMod val="300000"/>
                        </a:srgbClr>
                      </a:gs>
                      <a:gs pos="100000">
                        <a:srgbClr val="4F81BD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      копытень</a:t>
              </a:r>
              <a:endParaRPr lang="ru-RU" sz="360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endParaRPr>
            </a:p>
            <a:p>
              <a:pPr lvl="0"/>
              <a:endParaRPr lang="ru-RU" sz="360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endParaRPr>
            </a:p>
            <a:p>
              <a:pPr algn="ctr"/>
              <a:endParaRPr lang="ru-RU" dirty="0"/>
            </a:p>
          </p:txBody>
        </p:sp>
        <p:pic>
          <p:nvPicPr>
            <p:cNvPr id="13" name="Picture 2" descr="https://image.shutterstock.com/display_pic_with_logo/2073593/415671892/stock-photo-pressed-and-dried-flower-wild-ginger-asarum-europaeum-isolated-on-white-background-415671892.jpg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 bwMode="auto">
            <a:xfrm>
              <a:off x="3350250" y="1109658"/>
              <a:ext cx="4642384" cy="3600400"/>
            </a:xfrm>
            <a:prstGeom prst="rect">
              <a:avLst/>
            </a:prstGeom>
            <a:grpFill/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val="321730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Травы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7445" y="92478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Нам запах свежести лесной</a:t>
            </a:r>
          </a:p>
          <a:p>
            <a:pPr marL="0" indent="0">
              <a:buNone/>
            </a:pPr>
            <a:r>
              <a:rPr lang="ru-RU" dirty="0" smtClean="0"/>
              <a:t>Приносит позднею весной</a:t>
            </a:r>
          </a:p>
          <a:p>
            <a:pPr marL="0" indent="0">
              <a:buNone/>
            </a:pPr>
            <a:r>
              <a:rPr lang="ru-RU" dirty="0" smtClean="0"/>
              <a:t>Цветок душистый, нежный,</a:t>
            </a:r>
          </a:p>
          <a:p>
            <a:pPr marL="0" indent="0">
              <a:buNone/>
            </a:pPr>
            <a:r>
              <a:rPr lang="ru-RU" dirty="0" smtClean="0"/>
              <a:t>Из кисти белоснежной.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60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6" name="Picture 8" descr="http://www.cphi-online.com/46/product/80/59/31/016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84011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1281142" y="2554062"/>
            <a:ext cx="6412483" cy="3600400"/>
            <a:chOff x="971600" y="922788"/>
            <a:chExt cx="6412483" cy="3600400"/>
          </a:xfrm>
          <a:noFill/>
        </p:grpSpPr>
        <p:sp>
          <p:nvSpPr>
            <p:cNvPr id="12" name="Прямоугольник 11"/>
            <p:cNvSpPr/>
            <p:nvPr/>
          </p:nvSpPr>
          <p:spPr>
            <a:xfrm>
              <a:off x="971600" y="922788"/>
              <a:ext cx="6412483" cy="3600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ru-RU" sz="3600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endParaRPr>
            </a:p>
            <a:p>
              <a:pPr lvl="0"/>
              <a:endParaRPr lang="ru-RU" sz="360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endParaRPr>
            </a:p>
            <a:p>
              <a:pPr lvl="0"/>
              <a:endParaRPr lang="ru-RU" sz="3600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endParaRPr>
            </a:p>
            <a:p>
              <a:pPr lvl="0"/>
              <a:r>
                <a:rPr lang="ru-RU" sz="3600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4F81BD">
                          <a:tint val="40000"/>
                          <a:satMod val="250000"/>
                        </a:srgbClr>
                      </a:gs>
                      <a:gs pos="9000">
                        <a:srgbClr val="4F81BD">
                          <a:tint val="52000"/>
                          <a:satMod val="300000"/>
                        </a:srgbClr>
                      </a:gs>
                      <a:gs pos="50000">
                        <a:srgbClr val="4F81BD">
                          <a:shade val="20000"/>
                          <a:satMod val="300000"/>
                        </a:srgbClr>
                      </a:gs>
                      <a:gs pos="79000">
                        <a:srgbClr val="4F81BD">
                          <a:tint val="52000"/>
                          <a:satMod val="300000"/>
                        </a:srgbClr>
                      </a:gs>
                      <a:gs pos="100000">
                        <a:srgbClr val="4F81BD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ландыш</a:t>
              </a:r>
              <a:endParaRPr lang="ru-RU" sz="360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endParaRPr>
            </a:p>
            <a:p>
              <a:pPr lvl="0"/>
              <a:endParaRPr lang="ru-RU" sz="360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endParaRPr>
            </a:p>
            <a:p>
              <a:pPr algn="ctr"/>
              <a:endParaRPr lang="ru-RU" dirty="0"/>
            </a:p>
          </p:txBody>
        </p:sp>
        <p:pic>
          <p:nvPicPr>
            <p:cNvPr id="13" name="Picture 2" descr="http://img4.hostingpics.net/pics/7774771maitiram101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0290" y="932973"/>
              <a:ext cx="4373793" cy="3590215"/>
            </a:xfrm>
            <a:prstGeom prst="rect">
              <a:avLst/>
            </a:prstGeom>
            <a:grpFill/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val="426984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Травы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6583" y="9323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Шёл я лугом по тропинке,</a:t>
            </a:r>
          </a:p>
          <a:p>
            <a:pPr marL="0" indent="0">
              <a:buNone/>
            </a:pPr>
            <a:r>
              <a:rPr lang="ru-RU" dirty="0" smtClean="0"/>
              <a:t>Видел солнце на травинке.</a:t>
            </a:r>
          </a:p>
          <a:p>
            <a:pPr marL="0" indent="0">
              <a:buNone/>
            </a:pPr>
            <a:r>
              <a:rPr lang="ru-RU" dirty="0" smtClean="0"/>
              <a:t>Но совсем не горячи</a:t>
            </a:r>
          </a:p>
          <a:p>
            <a:pPr marL="0" indent="0">
              <a:buNone/>
            </a:pPr>
            <a:r>
              <a:rPr lang="ru-RU" dirty="0" smtClean="0"/>
              <a:t>Солнца белые лучи.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7</a:t>
            </a:r>
            <a:r>
              <a:rPr lang="ru-RU" sz="3200" b="1" dirty="0" smtClean="0">
                <a:solidFill>
                  <a:schemeClr val="tx1"/>
                </a:solidFill>
              </a:rPr>
              <a:t>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6" name="Picture 8" descr="http://www.cphi-online.com/46/product/80/59/31/016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214" y="5987866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902151" y="2306798"/>
            <a:ext cx="6830308" cy="4013615"/>
            <a:chOff x="1053050" y="2780928"/>
            <a:chExt cx="6412483" cy="360040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053050" y="2780928"/>
              <a:ext cx="6412483" cy="360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ru-RU" sz="3600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endParaRPr>
            </a:p>
            <a:p>
              <a:pPr lvl="0"/>
              <a:r>
                <a:rPr lang="ru-RU" sz="3600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4F81BD">
                          <a:tint val="40000"/>
                          <a:satMod val="250000"/>
                        </a:srgbClr>
                      </a:gs>
                      <a:gs pos="9000">
                        <a:srgbClr val="4F81BD">
                          <a:tint val="52000"/>
                          <a:satMod val="300000"/>
                        </a:srgbClr>
                      </a:gs>
                      <a:gs pos="50000">
                        <a:srgbClr val="4F81BD">
                          <a:shade val="20000"/>
                          <a:satMod val="300000"/>
                        </a:srgbClr>
                      </a:gs>
                      <a:gs pos="79000">
                        <a:srgbClr val="4F81BD">
                          <a:tint val="52000"/>
                          <a:satMod val="300000"/>
                        </a:srgbClr>
                      </a:gs>
                      <a:gs pos="100000">
                        <a:srgbClr val="4F81BD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                ромашка</a:t>
              </a:r>
              <a:endParaRPr lang="ru-RU" sz="360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endParaRPr>
            </a:p>
            <a:p>
              <a:pPr algn="ctr"/>
              <a:endParaRPr lang="ru-RU" dirty="0"/>
            </a:p>
          </p:txBody>
        </p:sp>
        <p:pic>
          <p:nvPicPr>
            <p:cNvPr id="13" name="Picture 2" descr="http://www.playcast.ru/uploads/2016/06/07/18913973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52027">
              <a:off x="5034172" y="3087862"/>
              <a:ext cx="1746774" cy="3102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7311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Грибы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220" y="96006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Рыжий </a:t>
            </a:r>
            <a:r>
              <a:rPr lang="ru-RU" dirty="0" err="1" smtClean="0"/>
              <a:t>Ванёк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ru-RU" dirty="0" smtClean="0"/>
              <a:t>Крепкий паренёк.</a:t>
            </a:r>
          </a:p>
          <a:p>
            <a:pPr marL="0" indent="0">
              <a:buNone/>
            </a:pPr>
            <a:r>
              <a:rPr lang="ru-RU" dirty="0" smtClean="0"/>
              <a:t>Спрятался за пень, </a:t>
            </a:r>
          </a:p>
          <a:p>
            <a:pPr marL="0" indent="0">
              <a:buNone/>
            </a:pPr>
            <a:r>
              <a:rPr lang="ru-RU" dirty="0" smtClean="0"/>
              <a:t>А шапка – набекрень.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10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6" name="Picture 8" descr="http://www.cphi-online.com/46/product/80/59/31/016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378" y="5799924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1511660" y="2967975"/>
            <a:ext cx="6120680" cy="3168352"/>
            <a:chOff x="1255861" y="1340768"/>
            <a:chExt cx="6120680" cy="316835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255861" y="1340768"/>
              <a:ext cx="6120680" cy="31683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ru-RU" sz="3600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endParaRPr>
            </a:p>
            <a:p>
              <a:pPr lvl="0"/>
              <a:endParaRPr lang="ru-RU" sz="360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endParaRPr>
            </a:p>
            <a:p>
              <a:pPr lvl="0"/>
              <a:r>
                <a:rPr lang="ru-RU" sz="3600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4F81BD">
                          <a:tint val="40000"/>
                          <a:satMod val="250000"/>
                        </a:srgbClr>
                      </a:gs>
                      <a:gs pos="9000">
                        <a:srgbClr val="4F81BD">
                          <a:tint val="52000"/>
                          <a:satMod val="300000"/>
                        </a:srgbClr>
                      </a:gs>
                      <a:gs pos="50000">
                        <a:srgbClr val="4F81BD">
                          <a:shade val="20000"/>
                          <a:satMod val="300000"/>
                        </a:srgbClr>
                      </a:gs>
                      <a:gs pos="79000">
                        <a:srgbClr val="4F81BD">
                          <a:tint val="52000"/>
                          <a:satMod val="300000"/>
                        </a:srgbClr>
                      </a:gs>
                      <a:gs pos="100000">
                        <a:srgbClr val="4F81BD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рыжик</a:t>
              </a:r>
              <a:endParaRPr lang="ru-RU" sz="360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endParaRPr>
            </a:p>
            <a:p>
              <a:pPr algn="ctr"/>
              <a:endParaRPr lang="ru-RU" dirty="0"/>
            </a:p>
          </p:txBody>
        </p:sp>
        <p:pic>
          <p:nvPicPr>
            <p:cNvPr id="14" name="Picture 2" descr="https://im0-tub-ru.yandex.net/i?id=b9f2c449b309f1087641deac6e4d6431&amp;n=33&amp;h=215&amp;w=177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1541333"/>
              <a:ext cx="2268804" cy="2755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4066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Грибы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3" y="9323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Я поймал в лесу лису,</a:t>
            </a:r>
          </a:p>
          <a:p>
            <a:pPr marL="0" indent="0">
              <a:buNone/>
            </a:pPr>
            <a:r>
              <a:rPr lang="ru-RU" dirty="0" smtClean="0"/>
              <a:t>Домой её несу: </a:t>
            </a:r>
          </a:p>
          <a:p>
            <a:pPr marL="0" indent="0">
              <a:buNone/>
            </a:pPr>
            <a:r>
              <a:rPr lang="ru-RU" dirty="0"/>
              <a:t>О</a:t>
            </a:r>
            <a:r>
              <a:rPr lang="ru-RU" dirty="0" smtClean="0"/>
              <a:t>тварю, посолю,</a:t>
            </a:r>
          </a:p>
          <a:p>
            <a:pPr marL="0" indent="0">
              <a:buNone/>
            </a:pPr>
            <a:r>
              <a:rPr lang="ru-RU" dirty="0" smtClean="0"/>
              <a:t>А зимой похвалю.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2</a:t>
            </a:r>
            <a:r>
              <a:rPr lang="ru-RU" sz="3200" b="1" dirty="0" smtClean="0">
                <a:solidFill>
                  <a:schemeClr val="tx1"/>
                </a:solidFill>
              </a:rPr>
              <a:t>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6" name="Picture 8" descr="http://www.cphi-online.com/46/product/80/59/31/016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908" y="5984011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1187624" y="3230599"/>
            <a:ext cx="6431770" cy="3258296"/>
            <a:chOff x="1403648" y="1268760"/>
            <a:chExt cx="6431770" cy="3258296"/>
          </a:xfrm>
          <a:noFill/>
        </p:grpSpPr>
        <p:sp>
          <p:nvSpPr>
            <p:cNvPr id="15" name="Прямоугольник 14"/>
            <p:cNvSpPr/>
            <p:nvPr/>
          </p:nvSpPr>
          <p:spPr>
            <a:xfrm>
              <a:off x="1403648" y="1268760"/>
              <a:ext cx="6336704" cy="32582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3600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4F81BD">
                          <a:tint val="40000"/>
                          <a:satMod val="250000"/>
                        </a:srgbClr>
                      </a:gs>
                      <a:gs pos="9000">
                        <a:srgbClr val="4F81BD">
                          <a:tint val="52000"/>
                          <a:satMod val="300000"/>
                        </a:srgbClr>
                      </a:gs>
                      <a:gs pos="50000">
                        <a:srgbClr val="4F81BD">
                          <a:shade val="20000"/>
                          <a:satMod val="300000"/>
                        </a:srgbClr>
                      </a:gs>
                      <a:gs pos="79000">
                        <a:srgbClr val="4F81BD">
                          <a:tint val="52000"/>
                          <a:satMod val="300000"/>
                        </a:srgbClr>
                      </a:gs>
                      <a:gs pos="100000">
                        <a:srgbClr val="4F81BD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          лисички</a:t>
              </a:r>
              <a:endParaRPr lang="ru-RU" dirty="0"/>
            </a:p>
          </p:txBody>
        </p:sp>
        <p:pic>
          <p:nvPicPr>
            <p:cNvPr id="16" name="Picture 2" descr="http://demiart.ru/forum/uploads7/post-98948-1303397578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19" y="1377478"/>
              <a:ext cx="3983499" cy="2987625"/>
            </a:xfrm>
            <a:prstGeom prst="rect">
              <a:avLst/>
            </a:prstGeom>
            <a:grpFill/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val="302067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Грибы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323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Стоит в шапке дед;</a:t>
            </a:r>
          </a:p>
          <a:p>
            <a:pPr marL="0" indent="0">
              <a:buNone/>
            </a:pPr>
            <a:r>
              <a:rPr lang="ru-RU" dirty="0" smtClean="0"/>
              <a:t>Дождя давно нет,</a:t>
            </a:r>
          </a:p>
          <a:p>
            <a:pPr marL="0" indent="0">
              <a:buNone/>
            </a:pPr>
            <a:r>
              <a:rPr lang="ru-RU" dirty="0" smtClean="0"/>
              <a:t>А шапка мокра, как рыбья икра,</a:t>
            </a:r>
          </a:p>
          <a:p>
            <a:pPr marL="0" indent="0">
              <a:buNone/>
            </a:pPr>
            <a:r>
              <a:rPr lang="ru-RU" dirty="0" smtClean="0"/>
              <a:t>И снизу вся в дырках.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48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30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6" name="Picture 8" descr="http://www.cphi-online.com/46/product/80/59/31/016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84011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1403648" y="2529799"/>
            <a:ext cx="6336704" cy="3902642"/>
            <a:chOff x="1403648" y="836712"/>
            <a:chExt cx="6336704" cy="3902642"/>
          </a:xfrm>
          <a:noFill/>
        </p:grpSpPr>
        <p:sp>
          <p:nvSpPr>
            <p:cNvPr id="15" name="Прямоугольник 14"/>
            <p:cNvSpPr/>
            <p:nvPr/>
          </p:nvSpPr>
          <p:spPr>
            <a:xfrm>
              <a:off x="1403648" y="1268760"/>
              <a:ext cx="6336704" cy="32582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3600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4F81BD">
                          <a:tint val="40000"/>
                          <a:satMod val="250000"/>
                        </a:srgbClr>
                      </a:gs>
                      <a:gs pos="9000">
                        <a:srgbClr val="4F81BD">
                          <a:tint val="52000"/>
                          <a:satMod val="300000"/>
                        </a:srgbClr>
                      </a:gs>
                      <a:gs pos="50000">
                        <a:srgbClr val="4F81BD">
                          <a:shade val="20000"/>
                          <a:satMod val="300000"/>
                        </a:srgbClr>
                      </a:gs>
                      <a:gs pos="79000">
                        <a:srgbClr val="4F81BD">
                          <a:tint val="52000"/>
                          <a:satMod val="300000"/>
                        </a:srgbClr>
                      </a:gs>
                      <a:gs pos="100000">
                        <a:srgbClr val="4F81BD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     маслята</a:t>
              </a:r>
              <a:endParaRPr lang="ru-RU" dirty="0"/>
            </a:p>
          </p:txBody>
        </p:sp>
        <p:pic>
          <p:nvPicPr>
            <p:cNvPr id="16" name="Picture 2" descr="http://www.littlebudworth.com/wp-content/uploads/2016/09/Fungi-Picture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836712"/>
              <a:ext cx="3312368" cy="3902642"/>
            </a:xfrm>
            <a:prstGeom prst="rect">
              <a:avLst/>
            </a:prstGeom>
            <a:grpFill/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val="118407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Грибы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3" y="9323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Стоит Лукашка –</a:t>
            </a:r>
          </a:p>
          <a:p>
            <a:pPr marL="0" indent="0">
              <a:buNone/>
            </a:pPr>
            <a:r>
              <a:rPr lang="ru-RU" dirty="0" smtClean="0"/>
              <a:t>Белая рубашка,</a:t>
            </a:r>
          </a:p>
          <a:p>
            <a:pPr marL="0" indent="0">
              <a:buNone/>
            </a:pPr>
            <a:r>
              <a:rPr lang="ru-RU" dirty="0" smtClean="0"/>
              <a:t>А шляпа надета</a:t>
            </a:r>
          </a:p>
          <a:p>
            <a:pPr marL="0" indent="0">
              <a:buNone/>
            </a:pPr>
            <a:r>
              <a:rPr lang="ru-RU" dirty="0" smtClean="0"/>
              <a:t>Шоколадного цвета.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49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4</a:t>
            </a:r>
            <a:r>
              <a:rPr lang="ru-RU" sz="3200" b="1" dirty="0" smtClean="0">
                <a:solidFill>
                  <a:schemeClr val="tx1"/>
                </a:solidFill>
              </a:rPr>
              <a:t>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6" name="Picture 8" descr="http://www.cphi-online.com/46/product/80/59/31/016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84011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1226433" y="2924944"/>
            <a:ext cx="6550858" cy="3129892"/>
            <a:chOff x="1403648" y="599817"/>
            <a:chExt cx="6550858" cy="312989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403648" y="633365"/>
              <a:ext cx="6480720" cy="30963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ru-RU" sz="3600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endParaRPr>
            </a:p>
            <a:p>
              <a:pPr lvl="0"/>
              <a:r>
                <a:rPr lang="ru-RU" sz="3600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4F81BD">
                          <a:tint val="40000"/>
                          <a:satMod val="250000"/>
                        </a:srgbClr>
                      </a:gs>
                      <a:gs pos="9000">
                        <a:srgbClr val="4F81BD">
                          <a:tint val="52000"/>
                          <a:satMod val="300000"/>
                        </a:srgbClr>
                      </a:gs>
                      <a:gs pos="50000">
                        <a:srgbClr val="4F81BD">
                          <a:shade val="20000"/>
                          <a:satMod val="300000"/>
                        </a:srgbClr>
                      </a:gs>
                      <a:gs pos="79000">
                        <a:srgbClr val="4F81BD">
                          <a:tint val="52000"/>
                          <a:satMod val="300000"/>
                        </a:srgbClr>
                      </a:gs>
                      <a:gs pos="100000">
                        <a:srgbClr val="4F81BD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белый </a:t>
              </a:r>
              <a:r>
                <a:rPr lang="ru-RU" sz="3600" dirty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4F81BD">
                          <a:tint val="40000"/>
                          <a:satMod val="250000"/>
                        </a:srgbClr>
                      </a:gs>
                      <a:gs pos="9000">
                        <a:srgbClr val="4F81BD">
                          <a:tint val="52000"/>
                          <a:satMod val="300000"/>
                        </a:srgbClr>
                      </a:gs>
                      <a:gs pos="50000">
                        <a:srgbClr val="4F81BD">
                          <a:shade val="20000"/>
                          <a:satMod val="300000"/>
                        </a:srgbClr>
                      </a:gs>
                      <a:gs pos="79000">
                        <a:srgbClr val="4F81BD">
                          <a:tint val="52000"/>
                          <a:satMod val="300000"/>
                        </a:srgbClr>
                      </a:gs>
                      <a:gs pos="100000">
                        <a:srgbClr val="4F81BD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гриб</a:t>
              </a:r>
            </a:p>
            <a:p>
              <a:pPr algn="ctr"/>
              <a:endParaRPr lang="ru-RU" dirty="0"/>
            </a:p>
          </p:txBody>
        </p:sp>
        <p:pic>
          <p:nvPicPr>
            <p:cNvPr id="14" name="Picture 2" descr="https://im0-tub-ru.yandex.net/i?id=fe59e97acdb1953620fd3c4448a6a068-l&amp;n=1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8674" y="599817"/>
              <a:ext cx="3945832" cy="2888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0775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Птицы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406" y="9323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На сосне в лесу густом</a:t>
            </a:r>
          </a:p>
          <a:p>
            <a:pPr marL="0" indent="0">
              <a:buNone/>
            </a:pPr>
            <a:r>
              <a:rPr lang="ru-RU" dirty="0" smtClean="0"/>
              <a:t>Сидит плотник с долотом:</a:t>
            </a:r>
          </a:p>
          <a:p>
            <a:pPr marL="0" indent="0">
              <a:buNone/>
            </a:pPr>
            <a:r>
              <a:rPr lang="ru-RU" dirty="0" smtClean="0"/>
              <a:t>В пёстренькой рубашке,</a:t>
            </a:r>
          </a:p>
          <a:p>
            <a:pPr marL="0" indent="0">
              <a:buNone/>
            </a:pPr>
            <a:r>
              <a:rPr lang="ru-RU" dirty="0" smtClean="0"/>
              <a:t>В красненькой фуражке.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20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7" name="Picture 8" descr="http://www.cphi-online.com/46/product/80/59/31/01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84011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2026294" y="1988840"/>
            <a:ext cx="6412483" cy="3775176"/>
            <a:chOff x="877890" y="1052522"/>
            <a:chExt cx="6412483" cy="3775176"/>
          </a:xfrm>
          <a:noFill/>
        </p:grpSpPr>
        <p:sp>
          <p:nvSpPr>
            <p:cNvPr id="12" name="Прямоугольник 11"/>
            <p:cNvSpPr/>
            <p:nvPr/>
          </p:nvSpPr>
          <p:spPr>
            <a:xfrm>
              <a:off x="877890" y="1223063"/>
              <a:ext cx="6412483" cy="3600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3600" b="1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4BACC6">
                      <a:lumMod val="50000"/>
                    </a:srgbClr>
                  </a:solidFill>
                </a:rPr>
                <a:t>      дятел</a:t>
              </a:r>
              <a:endPara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</a:endParaRPr>
            </a:p>
          </p:txBody>
        </p:sp>
        <p:pic>
          <p:nvPicPr>
            <p:cNvPr id="13" name="Picture 4" descr="http://wdesk.ru/_ph/184/2/253192475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1052522"/>
              <a:ext cx="2592288" cy="3775176"/>
            </a:xfrm>
            <a:prstGeom prst="rect">
              <a:avLst/>
            </a:prstGeom>
            <a:grpFill/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val="241111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Грибы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994" y="9323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Я родился в день дождливый</a:t>
            </a:r>
          </a:p>
          <a:p>
            <a:pPr marL="0" indent="0">
              <a:buNone/>
            </a:pPr>
            <a:r>
              <a:rPr lang="ru-RU" dirty="0" smtClean="0"/>
              <a:t>Под осинкой молодой,</a:t>
            </a:r>
          </a:p>
          <a:p>
            <a:pPr marL="0" indent="0">
              <a:buNone/>
            </a:pPr>
            <a:r>
              <a:rPr lang="ru-RU" dirty="0" smtClean="0"/>
              <a:t>Круглый, гладенький, </a:t>
            </a:r>
            <a:r>
              <a:rPr lang="ru-RU" dirty="0"/>
              <a:t>к</a:t>
            </a:r>
            <a:r>
              <a:rPr lang="ru-RU" dirty="0" smtClean="0"/>
              <a:t>расивый.</a:t>
            </a:r>
          </a:p>
          <a:p>
            <a:pPr marL="0" indent="0">
              <a:buNone/>
            </a:pPr>
            <a:r>
              <a:rPr lang="ru-RU" dirty="0" smtClean="0"/>
              <a:t>С ножкой толстой и прямой.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50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50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6" name="Picture 8" descr="http://www.cphi-online.com/46/product/80/59/31/016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84011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1286946" y="2666815"/>
            <a:ext cx="6516724" cy="3645024"/>
            <a:chOff x="2123728" y="908720"/>
            <a:chExt cx="5688632" cy="3024336"/>
          </a:xfrm>
          <a:noFill/>
        </p:grpSpPr>
        <p:sp>
          <p:nvSpPr>
            <p:cNvPr id="14" name="Прямоугольник 13"/>
            <p:cNvSpPr/>
            <p:nvPr/>
          </p:nvSpPr>
          <p:spPr>
            <a:xfrm>
              <a:off x="2123728" y="908720"/>
              <a:ext cx="5688632" cy="30243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ru-RU" sz="3600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endParaRPr>
            </a:p>
            <a:p>
              <a:pPr lvl="0"/>
              <a:r>
                <a:rPr lang="ru-RU" sz="3600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4F81BD">
                          <a:tint val="40000"/>
                          <a:satMod val="250000"/>
                        </a:srgbClr>
                      </a:gs>
                      <a:gs pos="9000">
                        <a:srgbClr val="4F81BD">
                          <a:tint val="52000"/>
                          <a:satMod val="300000"/>
                        </a:srgbClr>
                      </a:gs>
                      <a:gs pos="50000">
                        <a:srgbClr val="4F81BD">
                          <a:shade val="20000"/>
                          <a:satMod val="300000"/>
                        </a:srgbClr>
                      </a:gs>
                      <a:gs pos="79000">
                        <a:srgbClr val="4F81BD">
                          <a:tint val="52000"/>
                          <a:satMod val="300000"/>
                        </a:srgbClr>
                      </a:gs>
                      <a:gs pos="100000">
                        <a:srgbClr val="4F81BD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подосиновик</a:t>
              </a:r>
              <a:endParaRPr lang="ru-RU" sz="360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endParaRPr>
            </a:p>
            <a:p>
              <a:pPr algn="ctr"/>
              <a:endParaRPr lang="ru-RU" dirty="0"/>
            </a:p>
          </p:txBody>
        </p:sp>
        <p:pic>
          <p:nvPicPr>
            <p:cNvPr id="15" name="Picture 2" descr="C:\Users\-\Desktop\с рабочего стола\Клипарт\0_ec979_52b622ed_orig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8115" y="1159705"/>
              <a:ext cx="1606812" cy="2549632"/>
            </a:xfrm>
            <a:prstGeom prst="rect">
              <a:avLst/>
            </a:prstGeom>
            <a:grpFill/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val="36069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Грибы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168" y="94424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А вот кто-то важный</a:t>
            </a:r>
          </a:p>
          <a:p>
            <a:pPr marL="0" indent="0">
              <a:buNone/>
            </a:pPr>
            <a:r>
              <a:rPr lang="ru-RU" dirty="0" smtClean="0"/>
              <a:t>На беленькой ножке.</a:t>
            </a:r>
          </a:p>
          <a:p>
            <a:pPr marL="0" indent="0">
              <a:buNone/>
            </a:pPr>
            <a:r>
              <a:rPr lang="ru-RU" dirty="0" smtClean="0"/>
              <a:t>Он с красною шляпкой,</a:t>
            </a:r>
          </a:p>
          <a:p>
            <a:pPr marL="0" indent="0">
              <a:buNone/>
            </a:pPr>
            <a:r>
              <a:rPr lang="ru-RU" dirty="0" smtClean="0"/>
              <a:t>На шляпке горошки.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6</a:t>
            </a:r>
            <a:r>
              <a:rPr lang="ru-RU" sz="3200" b="1" dirty="0" smtClean="0">
                <a:solidFill>
                  <a:schemeClr val="tx1"/>
                </a:solidFill>
              </a:rPr>
              <a:t>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6" name="Picture 8" descr="http://www.cphi-online.com/46/product/80/59/31/016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84011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1259632" y="2924944"/>
            <a:ext cx="6336704" cy="3258296"/>
            <a:chOff x="1403648" y="1268760"/>
            <a:chExt cx="6336704" cy="3258296"/>
          </a:xfrm>
          <a:noFill/>
        </p:grpSpPr>
        <p:sp>
          <p:nvSpPr>
            <p:cNvPr id="13" name="Прямоугольник 12"/>
            <p:cNvSpPr/>
            <p:nvPr/>
          </p:nvSpPr>
          <p:spPr>
            <a:xfrm>
              <a:off x="1403648" y="1268760"/>
              <a:ext cx="6336704" cy="32582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3600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4F81BD">
                          <a:tint val="40000"/>
                          <a:satMod val="250000"/>
                        </a:srgbClr>
                      </a:gs>
                      <a:gs pos="9000">
                        <a:srgbClr val="4F81BD">
                          <a:tint val="52000"/>
                          <a:satMod val="300000"/>
                        </a:srgbClr>
                      </a:gs>
                      <a:gs pos="50000">
                        <a:srgbClr val="4F81BD">
                          <a:shade val="20000"/>
                          <a:satMod val="300000"/>
                        </a:srgbClr>
                      </a:gs>
                      <a:gs pos="79000">
                        <a:srgbClr val="4F81BD">
                          <a:tint val="52000"/>
                          <a:satMod val="300000"/>
                        </a:srgbClr>
                      </a:gs>
                      <a:gs pos="100000">
                        <a:srgbClr val="4F81BD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</a:rPr>
                <a:t>     мухомор</a:t>
              </a:r>
              <a:endParaRPr lang="ru-RU" dirty="0"/>
            </a:p>
          </p:txBody>
        </p:sp>
        <p:pic>
          <p:nvPicPr>
            <p:cNvPr id="14" name="Picture 2" descr="http://bioyar.by/wp/wp-content/uploads/2014/10/%D0%93%D1%80%D0%B8%D0%B1-%D0%9C%D1%83%D1%85%D0%BE%D0%BC%D0%BE%D1%80-%D0%BA%D1%80%D0%B0%D1%81%D0%BD%D1%8B%D0%B9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1351854"/>
              <a:ext cx="2159137" cy="3175202"/>
            </a:xfrm>
            <a:prstGeom prst="rect">
              <a:avLst/>
            </a:prstGeom>
            <a:grpFill/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val="259749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Грибы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823" y="105273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Вдоль лесных дорожек</a:t>
            </a:r>
          </a:p>
          <a:p>
            <a:pPr marL="0" indent="0">
              <a:buNone/>
            </a:pPr>
            <a:r>
              <a:rPr lang="ru-RU" sz="2800" dirty="0" smtClean="0"/>
              <a:t>Много белых ножек</a:t>
            </a:r>
          </a:p>
          <a:p>
            <a:pPr marL="0" indent="0">
              <a:buNone/>
            </a:pPr>
            <a:r>
              <a:rPr lang="ru-RU" sz="2800" dirty="0" smtClean="0"/>
              <a:t>В шляпках разноцветных,</a:t>
            </a:r>
          </a:p>
          <a:p>
            <a:pPr marL="0" indent="0">
              <a:buNone/>
            </a:pPr>
            <a:r>
              <a:rPr lang="ru-RU" sz="2800" dirty="0" smtClean="0"/>
              <a:t>Издали приметных,</a:t>
            </a:r>
          </a:p>
          <a:p>
            <a:pPr marL="0" indent="0">
              <a:buNone/>
            </a:pPr>
            <a:r>
              <a:rPr lang="ru-RU" sz="2800" dirty="0" smtClean="0"/>
              <a:t>Собирай, не мешкай!</a:t>
            </a:r>
          </a:p>
          <a:p>
            <a:pPr marL="0" indent="0">
              <a:buNone/>
            </a:pPr>
            <a:r>
              <a:rPr lang="ru-RU" sz="2800" dirty="0" smtClean="0"/>
              <a:t>Это …</a:t>
            </a:r>
            <a:endParaRPr lang="ru-RU" sz="28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70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6" name="Picture 8" descr="http://www.cphi-online.com/46/product/80/59/31/016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84011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/>
          <p:cNvGrpSpPr/>
          <p:nvPr/>
        </p:nvGrpSpPr>
        <p:grpSpPr>
          <a:xfrm>
            <a:off x="1806116" y="3068960"/>
            <a:ext cx="5688632" cy="3096344"/>
            <a:chOff x="1619672" y="545903"/>
            <a:chExt cx="5688632" cy="3096344"/>
          </a:xfrm>
          <a:noFill/>
        </p:grpSpPr>
        <p:sp>
          <p:nvSpPr>
            <p:cNvPr id="16" name="Прямоугольник 15"/>
            <p:cNvSpPr/>
            <p:nvPr/>
          </p:nvSpPr>
          <p:spPr>
            <a:xfrm>
              <a:off x="1619672" y="545903"/>
              <a:ext cx="5688632" cy="30963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3600" dirty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4BACC6">
                      <a:lumMod val="50000"/>
                    </a:srgbClr>
                  </a:solidFill>
                </a:rPr>
                <a:t>сыроежки</a:t>
              </a:r>
            </a:p>
            <a:p>
              <a:pPr algn="ctr"/>
              <a:endParaRPr lang="ru-RU" dirty="0"/>
            </a:p>
          </p:txBody>
        </p:sp>
        <p:pic>
          <p:nvPicPr>
            <p:cNvPr id="17" name="Picture 2" descr="http://www.zooclub.ru/skat/img.php?w=650&amp;h=600&amp;img=./attach/sim/2865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717" y="615135"/>
              <a:ext cx="1968680" cy="2957881"/>
            </a:xfrm>
            <a:prstGeom prst="rect">
              <a:avLst/>
            </a:prstGeom>
            <a:grpFill/>
            <a:ln w="6350"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val="299886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Птицы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854" y="9323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/>
              <a:t>Чёрнокрылый</a:t>
            </a:r>
            <a:r>
              <a:rPr lang="ru-RU" dirty="0" smtClean="0"/>
              <a:t>, красногрудый,</a:t>
            </a:r>
          </a:p>
          <a:p>
            <a:pPr marL="0" indent="0">
              <a:buNone/>
            </a:pPr>
            <a:r>
              <a:rPr lang="ru-RU" dirty="0" smtClean="0"/>
              <a:t>И зимой найдёт приют:</a:t>
            </a:r>
          </a:p>
          <a:p>
            <a:pPr marL="0" indent="0">
              <a:buNone/>
            </a:pPr>
            <a:r>
              <a:rPr lang="ru-RU" dirty="0" smtClean="0"/>
              <a:t>Не боится он простуды –</a:t>
            </a:r>
          </a:p>
          <a:p>
            <a:pPr marL="0" indent="0">
              <a:buNone/>
            </a:pPr>
            <a:r>
              <a:rPr lang="ru-RU" dirty="0" smtClean="0"/>
              <a:t>С первым снегом тут как тут!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3</a:t>
            </a:r>
            <a:r>
              <a:rPr lang="ru-RU" sz="3200" b="1" dirty="0" smtClean="0">
                <a:solidFill>
                  <a:schemeClr val="tx1"/>
                </a:solidFill>
              </a:rPr>
              <a:t>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7" name="Picture 8" descr="http://www.cphi-online.com/46/product/80/59/31/01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84011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1979712" y="2714427"/>
            <a:ext cx="5925500" cy="3600400"/>
            <a:chOff x="877890" y="1223063"/>
            <a:chExt cx="6429556" cy="3600400"/>
          </a:xfrm>
          <a:noFill/>
        </p:grpSpPr>
        <p:sp>
          <p:nvSpPr>
            <p:cNvPr id="12" name="Прямоугольник 11"/>
            <p:cNvSpPr/>
            <p:nvPr/>
          </p:nvSpPr>
          <p:spPr>
            <a:xfrm>
              <a:off x="877890" y="1223063"/>
              <a:ext cx="6412483" cy="3600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3600" b="1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4BACC6">
                      <a:lumMod val="50000"/>
                    </a:srgbClr>
                  </a:solidFill>
                </a:rPr>
                <a:t> снегирь</a:t>
              </a:r>
              <a:endPara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</a:endParaRPr>
            </a:p>
          </p:txBody>
        </p:sp>
        <p:pic>
          <p:nvPicPr>
            <p:cNvPr id="13" name="Picture 2" descr="https://im0-tub-ru.yandex.net/i?id=c178a078df53028de5075945530adf90&amp;n=33&amp;h=215&amp;w=29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059831" y="1484784"/>
              <a:ext cx="4247615" cy="2952328"/>
            </a:xfrm>
            <a:prstGeom prst="rect">
              <a:avLst/>
            </a:prstGeom>
            <a:grpFill/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val="274901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Птицы</a:t>
            </a:r>
            <a:br>
              <a:rPr lang="ru-RU" b="1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4</a:t>
            </a:r>
            <a:r>
              <a:rPr lang="ru-RU" sz="3200" b="1" dirty="0" smtClean="0">
                <a:solidFill>
                  <a:schemeClr val="tx1"/>
                </a:solidFill>
              </a:rPr>
              <a:t>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7" name="Picture 8" descr="http://www.cphi-online.com/46/product/80/59/31/01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84011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39553" y="1373293"/>
            <a:ext cx="4572000" cy="207441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800" dirty="0" smtClean="0">
                <a:solidFill>
                  <a:prstClr val="black"/>
                </a:solidFill>
                <a:latin typeface="Comic Sans MS" pitchFamily="66" charset="0"/>
              </a:rPr>
              <a:t>Есть в лесочке птица,</a:t>
            </a:r>
          </a:p>
          <a:p>
            <a:pPr lvl="0">
              <a:spcBef>
                <a:spcPct val="20000"/>
              </a:spcBef>
            </a:pPr>
            <a:r>
              <a:rPr lang="ru-RU" sz="2800" dirty="0" smtClean="0">
                <a:solidFill>
                  <a:prstClr val="black"/>
                </a:solidFill>
                <a:latin typeface="Comic Sans MS" pitchFamily="66" charset="0"/>
              </a:rPr>
              <a:t>Что зимой гнездится.</a:t>
            </a:r>
          </a:p>
          <a:p>
            <a:pPr lvl="0">
              <a:spcBef>
                <a:spcPct val="20000"/>
              </a:spcBef>
            </a:pPr>
            <a:r>
              <a:rPr lang="ru-RU" sz="2800" dirty="0" smtClean="0">
                <a:solidFill>
                  <a:prstClr val="black"/>
                </a:solidFill>
                <a:latin typeface="Comic Sans MS" pitchFamily="66" charset="0"/>
              </a:rPr>
              <a:t>У птицы клюв не прост:</a:t>
            </a:r>
          </a:p>
          <a:p>
            <a:pPr lvl="0">
              <a:spcBef>
                <a:spcPct val="20000"/>
              </a:spcBef>
            </a:pPr>
            <a:r>
              <a:rPr lang="ru-RU" sz="2800" dirty="0" smtClean="0">
                <a:solidFill>
                  <a:prstClr val="black"/>
                </a:solidFill>
                <a:latin typeface="Comic Sans MS" pitchFamily="66" charset="0"/>
              </a:rPr>
              <a:t>Он сложен </a:t>
            </a:r>
            <a:r>
              <a:rPr lang="ru-RU" sz="2800" dirty="0" err="1" smtClean="0">
                <a:solidFill>
                  <a:prstClr val="black"/>
                </a:solidFill>
                <a:latin typeface="Comic Sans MS" pitchFamily="66" charset="0"/>
              </a:rPr>
              <a:t>вперекрёст</a:t>
            </a:r>
            <a:r>
              <a:rPr lang="ru-RU" sz="2800" dirty="0" smtClean="0">
                <a:solidFill>
                  <a:prstClr val="black"/>
                </a:solidFill>
                <a:latin typeface="Comic Sans MS" pitchFamily="66" charset="0"/>
              </a:rPr>
              <a:t>.</a:t>
            </a:r>
            <a:endParaRPr lang="ru-RU" sz="28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565505" y="3056416"/>
            <a:ext cx="6040762" cy="3600400"/>
            <a:chOff x="1247952" y="1344368"/>
            <a:chExt cx="6412483" cy="3600400"/>
          </a:xfrm>
          <a:noFill/>
        </p:grpSpPr>
        <p:sp>
          <p:nvSpPr>
            <p:cNvPr id="17" name="Прямоугольник 16"/>
            <p:cNvSpPr/>
            <p:nvPr/>
          </p:nvSpPr>
          <p:spPr>
            <a:xfrm>
              <a:off x="1247952" y="1344368"/>
              <a:ext cx="6412483" cy="3600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3600" b="1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4BACC6">
                      <a:lumMod val="50000"/>
                    </a:srgbClr>
                  </a:solidFill>
                </a:rPr>
                <a:t> клёст</a:t>
              </a:r>
              <a:endPara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</a:endParaRPr>
            </a:p>
          </p:txBody>
        </p:sp>
        <p:pic>
          <p:nvPicPr>
            <p:cNvPr id="18" name="Picture 4" descr="http://expert.ru/data/public/130956/130957/rep_101_051_1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3717" y="1668192"/>
              <a:ext cx="4426718" cy="2952751"/>
            </a:xfrm>
            <a:prstGeom prst="rect">
              <a:avLst/>
            </a:prstGeom>
            <a:grpFill/>
            <a:extLst/>
          </p:spPr>
        </p:pic>
      </p:grpSp>
    </p:spTree>
    <p:extLst>
      <p:ext uri="{BB962C8B-B14F-4D97-AF65-F5344CB8AC3E}">
        <p14:creationId xmlns:p14="http://schemas.microsoft.com/office/powerpoint/2010/main" val="154813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Птицы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3" y="96583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У неё глаза большие,</a:t>
            </a:r>
          </a:p>
          <a:p>
            <a:pPr marL="0" indent="0">
              <a:buNone/>
            </a:pPr>
            <a:r>
              <a:rPr lang="ru-RU" dirty="0" smtClean="0"/>
              <a:t>Хищный клюв – всегда крючком.</a:t>
            </a:r>
          </a:p>
          <a:p>
            <a:pPr marL="0" indent="0">
              <a:buNone/>
            </a:pPr>
            <a:r>
              <a:rPr lang="ru-RU" dirty="0" smtClean="0"/>
              <a:t>По ночам она летает,</a:t>
            </a:r>
          </a:p>
          <a:p>
            <a:pPr marL="0" indent="0">
              <a:buNone/>
            </a:pPr>
            <a:r>
              <a:rPr lang="ru-RU" dirty="0" smtClean="0"/>
              <a:t>Спит на дереве лишь днём.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5</a:t>
            </a:r>
            <a:r>
              <a:rPr lang="ru-RU" sz="3200" b="1" dirty="0" smtClean="0">
                <a:solidFill>
                  <a:schemeClr val="tx1"/>
                </a:solidFill>
              </a:rPr>
              <a:t>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7" name="Picture 8" descr="http://www.cphi-online.com/46/product/80/59/31/01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84011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1039837" y="2469456"/>
            <a:ext cx="7060555" cy="4187360"/>
            <a:chOff x="877890" y="1168268"/>
            <a:chExt cx="6412483" cy="3709989"/>
          </a:xfrm>
          <a:noFill/>
        </p:grpSpPr>
        <p:sp>
          <p:nvSpPr>
            <p:cNvPr id="12" name="Прямоугольник 11"/>
            <p:cNvSpPr/>
            <p:nvPr/>
          </p:nvSpPr>
          <p:spPr>
            <a:xfrm>
              <a:off x="877890" y="1223063"/>
              <a:ext cx="6412483" cy="3600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3600" b="1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4BACC6">
                      <a:lumMod val="50000"/>
                    </a:srgbClr>
                  </a:solidFill>
                </a:rPr>
                <a:t>               сова</a:t>
              </a:r>
              <a:endPara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</a:endParaRPr>
            </a:p>
          </p:txBody>
        </p:sp>
        <p:pic>
          <p:nvPicPr>
            <p:cNvPr id="13" name="Picture 2" descr="http://f.mypage.ru/9a15f8b7bc42927943bc8198ee43a17a_677e040113d37caca25f7d7d8d25636a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790141" y="1168268"/>
              <a:ext cx="1872208" cy="3709989"/>
            </a:xfrm>
            <a:prstGeom prst="rect">
              <a:avLst/>
            </a:prstGeom>
            <a:grpFill/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val="48019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Птицы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7407" y="98072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Пташка </a:t>
            </a:r>
            <a:r>
              <a:rPr lang="ru-RU" dirty="0" err="1" smtClean="0"/>
              <a:t>чёрнокрылая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ru-RU" dirty="0" smtClean="0"/>
              <a:t>Щебетунья милая,</a:t>
            </a:r>
          </a:p>
          <a:p>
            <a:pPr marL="0" indent="0">
              <a:buNone/>
            </a:pPr>
            <a:r>
              <a:rPr lang="ru-RU" dirty="0" smtClean="0"/>
              <a:t>На лету добычу ловит,</a:t>
            </a:r>
          </a:p>
          <a:p>
            <a:pPr marL="0" indent="0">
              <a:buNone/>
            </a:pPr>
            <a:r>
              <a:rPr lang="ru-RU" dirty="0" smtClean="0"/>
              <a:t> На весу гнездо готовит.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00392" y="260648"/>
            <a:ext cx="696614" cy="671720"/>
          </a:xfrm>
          <a:prstGeom prst="rect">
            <a:avLst/>
          </a:prstGeom>
          <a:solidFill>
            <a:srgbClr val="FF5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6</a:t>
            </a:r>
            <a:r>
              <a:rPr lang="ru-RU" sz="3200" b="1" dirty="0" smtClean="0">
                <a:solidFill>
                  <a:schemeClr val="tx1"/>
                </a:solidFill>
              </a:rPr>
              <a:t>0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7" name="Picture 8" descr="http://www.cphi-online.com/46/product/80/59/31/01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984011"/>
            <a:ext cx="948641" cy="67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1763688" y="2393495"/>
            <a:ext cx="6593987" cy="3600400"/>
            <a:chOff x="980981" y="1277620"/>
            <a:chExt cx="6593987" cy="3600400"/>
          </a:xfrm>
          <a:noFill/>
        </p:grpSpPr>
        <p:sp>
          <p:nvSpPr>
            <p:cNvPr id="12" name="Прямоугольник 11"/>
            <p:cNvSpPr/>
            <p:nvPr/>
          </p:nvSpPr>
          <p:spPr>
            <a:xfrm>
              <a:off x="980981" y="1277620"/>
              <a:ext cx="6412483" cy="3600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3600" b="1" dirty="0" smtClea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solidFill>
                    <a:srgbClr val="4BACC6">
                      <a:lumMod val="50000"/>
                    </a:srgbClr>
                  </a:solidFill>
                </a:rPr>
                <a:t> ласточка</a:t>
              </a:r>
              <a:endPara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BACC6">
                    <a:lumMod val="50000"/>
                  </a:srgbClr>
                </a:solidFill>
              </a:endParaRPr>
            </a:p>
          </p:txBody>
        </p:sp>
        <p:pic>
          <p:nvPicPr>
            <p:cNvPr id="13" name="Picture 2" descr="https://im0-tub-ru.yandex.net/i?id=9e3e2081cbb0d0e16d619460cd0b4290&amp;n=33&amp;h=215&amp;w=34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79" y="1628800"/>
              <a:ext cx="4083089" cy="2551932"/>
            </a:xfrm>
            <a:prstGeom prst="rect">
              <a:avLst/>
            </a:prstGeom>
            <a:grpFill/>
            <a:ln>
              <a:noFill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val="359825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1372</TotalTime>
  <Words>1243</Words>
  <Application>Microsoft Office PowerPoint</Application>
  <PresentationFormat>Экран (4:3)</PresentationFormat>
  <Paragraphs>498</Paragraphs>
  <Slides>52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Тема Office</vt:lpstr>
      <vt:lpstr>« В гостях у Лесовичка» </vt:lpstr>
      <vt:lpstr>Правила игры</vt:lpstr>
      <vt:lpstr>Презентация PowerPoint</vt:lpstr>
      <vt:lpstr>Птицы </vt:lpstr>
      <vt:lpstr>Птицы </vt:lpstr>
      <vt:lpstr>Птицы </vt:lpstr>
      <vt:lpstr>Птицы </vt:lpstr>
      <vt:lpstr>Птицы </vt:lpstr>
      <vt:lpstr>Птицы </vt:lpstr>
      <vt:lpstr>Птицы </vt:lpstr>
      <vt:lpstr>Звери </vt:lpstr>
      <vt:lpstr>Звери </vt:lpstr>
      <vt:lpstr>Звери </vt:lpstr>
      <vt:lpstr>Звери </vt:lpstr>
      <vt:lpstr>Звери </vt:lpstr>
      <vt:lpstr>Звери </vt:lpstr>
      <vt:lpstr>Звери </vt:lpstr>
      <vt:lpstr> Насекомые  </vt:lpstr>
      <vt:lpstr> Насекомые  </vt:lpstr>
      <vt:lpstr> Насекомые  </vt:lpstr>
      <vt:lpstr> Насекомые  </vt:lpstr>
      <vt:lpstr> Насекомые  </vt:lpstr>
      <vt:lpstr> Насекомые  </vt:lpstr>
      <vt:lpstr> Насекомые  </vt:lpstr>
      <vt:lpstr> Деревья  </vt:lpstr>
      <vt:lpstr> Деревья  </vt:lpstr>
      <vt:lpstr> Деревья  </vt:lpstr>
      <vt:lpstr> Деревья  </vt:lpstr>
      <vt:lpstr> Деревья  </vt:lpstr>
      <vt:lpstr> Деревья  </vt:lpstr>
      <vt:lpstr> Деревья  </vt:lpstr>
      <vt:lpstr> Кустарники </vt:lpstr>
      <vt:lpstr> Кустарники </vt:lpstr>
      <vt:lpstr> Кустарники </vt:lpstr>
      <vt:lpstr> Кустарники </vt:lpstr>
      <vt:lpstr> Кустарники </vt:lpstr>
      <vt:lpstr> Кустарники </vt:lpstr>
      <vt:lpstr> Кустарники </vt:lpstr>
      <vt:lpstr>Травы </vt:lpstr>
      <vt:lpstr>Травы </vt:lpstr>
      <vt:lpstr>Травы </vt:lpstr>
      <vt:lpstr>Травы </vt:lpstr>
      <vt:lpstr>Травы </vt:lpstr>
      <vt:lpstr>Травы </vt:lpstr>
      <vt:lpstr>Травы </vt:lpstr>
      <vt:lpstr>Грибы </vt:lpstr>
      <vt:lpstr>Грибы </vt:lpstr>
      <vt:lpstr>Грибы </vt:lpstr>
      <vt:lpstr>Грибы </vt:lpstr>
      <vt:lpstr>Грибы </vt:lpstr>
      <vt:lpstr>Грибы </vt:lpstr>
      <vt:lpstr>Грибы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-</dc:creator>
  <cp:lastModifiedBy>НАТА</cp:lastModifiedBy>
  <cp:revision>154</cp:revision>
  <dcterms:created xsi:type="dcterms:W3CDTF">2017-08-11T00:31:39Z</dcterms:created>
  <dcterms:modified xsi:type="dcterms:W3CDTF">2020-08-13T16:17:12Z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3463334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