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69" r:id="rId4"/>
    <p:sldId id="271" r:id="rId5"/>
    <p:sldId id="272" r:id="rId6"/>
    <p:sldId id="274" r:id="rId7"/>
    <p:sldId id="275" r:id="rId8"/>
    <p:sldId id="276" r:id="rId9"/>
    <p:sldId id="277" r:id="rId10"/>
    <p:sldId id="296" r:id="rId11"/>
    <p:sldId id="299" r:id="rId12"/>
    <p:sldId id="300" r:id="rId13"/>
    <p:sldId id="301" r:id="rId14"/>
    <p:sldId id="302" r:id="rId15"/>
    <p:sldId id="303" r:id="rId16"/>
    <p:sldId id="305" r:id="rId17"/>
    <p:sldId id="306" r:id="rId18"/>
    <p:sldId id="297" r:id="rId19"/>
    <p:sldId id="307" r:id="rId20"/>
    <p:sldId id="280" r:id="rId21"/>
    <p:sldId id="317" r:id="rId22"/>
    <p:sldId id="308" r:id="rId23"/>
    <p:sldId id="311" r:id="rId24"/>
    <p:sldId id="312" r:id="rId25"/>
    <p:sldId id="298" r:id="rId26"/>
    <p:sldId id="310" r:id="rId27"/>
    <p:sldId id="31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70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=""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813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813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813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813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81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амина папка\единая коллекция цифровых технологий\шаблоны для презентаций\Сказочные персонажи\зимние картинки\dedmoro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38000"/>
            <a:ext cx="3000248" cy="252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357430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ДЕД МОРОЗЫ</a:t>
            </a:r>
            <a:br>
              <a:rPr lang="ru-RU" b="1" dirty="0" smtClean="0">
                <a:solidFill>
                  <a:srgbClr val="000099"/>
                </a:solidFill>
              </a:rPr>
            </a:br>
            <a:r>
              <a:rPr lang="ru-RU" b="1" dirty="0" smtClean="0">
                <a:solidFill>
                  <a:srgbClr val="000099"/>
                </a:solidFill>
              </a:rPr>
              <a:t>РАЗНЫХ СТРАН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16632"/>
            <a:ext cx="8136904" cy="75724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Новогодняя презентация</a:t>
            </a:r>
            <a:endParaRPr lang="ru-RU" sz="16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860032" y="5661248"/>
            <a:ext cx="4104456" cy="685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Объединение «Компьютерная графика и анимация»</a:t>
            </a:r>
            <a:endParaRPr lang="ru-RU" sz="1600" b="1" dirty="0" smtClean="0">
              <a:solidFill>
                <a:srgbClr val="000099"/>
              </a:solidFill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МБУДО «ЦДТ «Южный»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653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</a:rPr>
              <a:t>ИТАЛИЯ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0099"/>
                </a:solidFill>
              </a:rPr>
              <a:t>–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фея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Бефана</a:t>
            </a: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203848" y="1124744"/>
            <a:ext cx="5482952" cy="4525963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sz="2200" b="1" dirty="0" smtClean="0">
                <a:solidFill>
                  <a:schemeClr val="bg1"/>
                </a:solidFill>
                <a:latin typeface="Georgia" pitchFamily="18" charset="0"/>
              </a:rPr>
              <a:t>К итальянцам на Новый Год приходит и дедушка, и бабушка. Бабушку зовут </a:t>
            </a:r>
            <a:r>
              <a:rPr lang="ru-RU" sz="2200" b="1" dirty="0" err="1" smtClean="0">
                <a:solidFill>
                  <a:schemeClr val="bg1"/>
                </a:solidFill>
                <a:latin typeface="Georgia" pitchFamily="18" charset="0"/>
              </a:rPr>
              <a:t>Бефана</a:t>
            </a:r>
            <a:r>
              <a:rPr lang="ru-RU" sz="2200" b="1" dirty="0" smtClean="0">
                <a:solidFill>
                  <a:schemeClr val="bg1"/>
                </a:solidFill>
                <a:latin typeface="Georgia" pitchFamily="18" charset="0"/>
              </a:rPr>
              <a:t>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200" b="1" dirty="0" smtClean="0">
                <a:solidFill>
                  <a:schemeClr val="bg1"/>
                </a:solidFill>
                <a:latin typeface="Georgia" pitchFamily="18" charset="0"/>
              </a:rPr>
              <a:t>Она даже не приходит, она </a:t>
            </a:r>
            <a:r>
              <a:rPr lang="ru-RU" sz="2200" b="1" dirty="0" smtClean="0">
                <a:solidFill>
                  <a:schemeClr val="bg1"/>
                </a:solidFill>
              </a:rPr>
              <a:t>–</a:t>
            </a:r>
            <a:r>
              <a:rPr lang="ru-RU" sz="2200" b="1" dirty="0" smtClean="0">
                <a:solidFill>
                  <a:schemeClr val="bg1"/>
                </a:solidFill>
                <a:latin typeface="Georgia" pitchFamily="18" charset="0"/>
              </a:rPr>
              <a:t> прилетает через дымоходы. Послушным деткам приносит она подарки, тем, кто не слушается старших в подарок достается зола из камина. </a:t>
            </a:r>
          </a:p>
          <a:p>
            <a:pPr>
              <a:lnSpc>
                <a:spcPct val="80000"/>
              </a:lnSpc>
            </a:pPr>
            <a:endParaRPr lang="ru-RU" sz="2000" b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5" name="Picture 2" descr="http://www.vitadamamma.com/wp-content/uploads/2013/01/befana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504" y="908720"/>
            <a:ext cx="2745328" cy="3422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s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72256" y="3861048"/>
            <a:ext cx="4032192" cy="268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4725144"/>
            <a:ext cx="36724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200" b="1" dirty="0">
                <a:solidFill>
                  <a:schemeClr val="bg1"/>
                </a:solidFill>
                <a:latin typeface="Georgia" pitchFamily="18" charset="0"/>
              </a:rPr>
              <a:t>Дедушку зовут </a:t>
            </a:r>
            <a:r>
              <a:rPr lang="ru-RU" sz="2200" b="1" dirty="0" err="1">
                <a:solidFill>
                  <a:schemeClr val="bg1"/>
                </a:solidFill>
                <a:latin typeface="Georgia" pitchFamily="18" charset="0"/>
              </a:rPr>
              <a:t>Баббо</a:t>
            </a:r>
            <a:r>
              <a:rPr lang="ru-RU" sz="2200" b="1" dirty="0">
                <a:solidFill>
                  <a:schemeClr val="bg1"/>
                </a:solidFill>
                <a:latin typeface="Georgia" pitchFamily="18" charset="0"/>
              </a:rPr>
              <a:t> Натале. Он тоже проникает в дом через трубу, оставляя свои сани на крыше дома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2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2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2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7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0" grpId="0" uiExpand="1" build="p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052736"/>
            <a:ext cx="4038600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В Италии в новогоднюю ночь опасно ходить по улице под окнами домов, так как принято из окон домов выбрасывать старые вещи. Выбрасывают не  только старые башмаки, могут выбросить и телевизор и шкаф. Считается, что, чем больше старых вещей выбросишь, тем больше новых и полезных приобретёшь в новом году. </a:t>
            </a:r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501008"/>
            <a:ext cx="4518514" cy="301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1739" y="260648"/>
            <a:ext cx="4862655" cy="29523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</a:rPr>
              <a:t>ШВЕЦИЯ - </a:t>
            </a:r>
            <a:r>
              <a:rPr lang="ru-RU" b="1" dirty="0" err="1" smtClean="0">
                <a:solidFill>
                  <a:srgbClr val="C00000"/>
                </a:solidFill>
              </a:rPr>
              <a:t>Юлтомтен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000099"/>
                </a:solidFill>
              </a:rPr>
              <a:t>и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Юлниссаар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11760" y="1556791"/>
            <a:ext cx="5040560" cy="4608513"/>
          </a:xfrm>
        </p:spPr>
        <p:txBody>
          <a:bodyPr/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В Швеции два Деда Мороза: дедушка с крючковатым носом </a:t>
            </a:r>
            <a:r>
              <a:rPr lang="ru-RU" sz="2200" b="1" dirty="0" err="1" smtClean="0">
                <a:solidFill>
                  <a:schemeClr val="bg1"/>
                </a:solidFill>
              </a:rPr>
              <a:t>Юлтомтен</a:t>
            </a:r>
            <a:r>
              <a:rPr lang="ru-RU" sz="2200" b="1" dirty="0" smtClean="0">
                <a:solidFill>
                  <a:schemeClr val="bg1"/>
                </a:solidFill>
              </a:rPr>
              <a:t> и карлик </a:t>
            </a:r>
            <a:r>
              <a:rPr lang="ru-RU" sz="2200" b="1" dirty="0" err="1" smtClean="0">
                <a:solidFill>
                  <a:schemeClr val="bg1"/>
                </a:solidFill>
              </a:rPr>
              <a:t>Юлниссаар</a:t>
            </a:r>
            <a:r>
              <a:rPr lang="ru-RU" sz="2200" b="1" dirty="0" smtClean="0">
                <a:solidFill>
                  <a:schemeClr val="bg1"/>
                </a:solidFill>
              </a:rPr>
              <a:t>. Оба под Новый год оставляют подарки на подоконниках.</a:t>
            </a:r>
          </a:p>
          <a:p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f.doctor.kz/news/014/355/ul_tomt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7516" y="3082446"/>
            <a:ext cx="2878980" cy="3658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ttp://player.myshared.ru/1068757/data/images/img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996952"/>
            <a:ext cx="2867962" cy="386104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44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99992" y="1844824"/>
            <a:ext cx="4608512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Новогодней традицией, характерной как жителям Швеции, так и других стран, является принесение новогодних зароков и обещаний. Наверняка, каждый из нас когда-нибудь давал себе зарок или обещание что-либо изменить в собственной жизни. И ведь иногда — получалось!</a:t>
            </a:r>
            <a:endParaRPr lang="ru-RU" sz="2200" b="1" dirty="0">
              <a:solidFill>
                <a:schemeClr val="bg1"/>
              </a:solidFill>
            </a:endParaRPr>
          </a:p>
        </p:txBody>
      </p:sp>
      <p:pic>
        <p:nvPicPr>
          <p:cNvPr id="10242" name="Picture 2" descr="Картинки по запросу традиции швеции на новый го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6632"/>
            <a:ext cx="3810000" cy="3810000"/>
          </a:xfrm>
          <a:prstGeom prst="rect">
            <a:avLst/>
          </a:prstGeom>
          <a:noFill/>
        </p:spPr>
      </p:pic>
      <p:pic>
        <p:nvPicPr>
          <p:cNvPr id="10244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77072"/>
            <a:ext cx="3837216" cy="255654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</a:rPr>
              <a:t>ФИНЛЯНДИЯ -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Йоулупукки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endParaRPr lang="ru-RU" sz="1800" dirty="0" smtClean="0"/>
          </a:p>
          <a:p>
            <a:pPr algn="just"/>
            <a:endParaRPr lang="ru-RU" sz="1800" dirty="0" smtClean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860032" y="3511549"/>
            <a:ext cx="4038600" cy="2941787"/>
          </a:xfrm>
        </p:spPr>
        <p:txBody>
          <a:bodyPr/>
          <a:lstStyle/>
          <a:p>
            <a:pPr marL="0" indent="0"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В Финляндии новогоднего деда зовут </a:t>
            </a:r>
            <a:r>
              <a:rPr lang="ru-RU" sz="2200" b="1" dirty="0" err="1" smtClean="0">
                <a:solidFill>
                  <a:schemeClr val="bg1"/>
                </a:solidFill>
              </a:rPr>
              <a:t>Йоулупукки</a:t>
            </a:r>
            <a:r>
              <a:rPr lang="ru-RU" sz="2200" b="1" dirty="0" smtClean="0">
                <a:solidFill>
                  <a:schemeClr val="bg1"/>
                </a:solidFill>
              </a:rPr>
              <a:t>. У него высокая конусообразная шапка и красный наряд. Окружают его гномы в остроконечных шапочках и накидках с белым мехом.</a:t>
            </a:r>
          </a:p>
          <a:p>
            <a:endParaRPr lang="ru-RU" dirty="0"/>
          </a:p>
        </p:txBody>
      </p:sp>
      <p:pic>
        <p:nvPicPr>
          <p:cNvPr id="27650" name="Picture 2" descr="http://www.szeretlekmagyarorszag.hu/wp-content/uploads/2013/11/asp_620_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808" y="1259640"/>
            <a:ext cx="4620671" cy="3465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ttp://www.dezy-house.ru/forum_10/images/snow/sneg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1965" y="3210981"/>
            <a:ext cx="1785950" cy="1942221"/>
          </a:xfrm>
          <a:prstGeom prst="rect">
            <a:avLst/>
          </a:prstGeom>
          <a:noFill/>
        </p:spPr>
      </p:pic>
      <p:pic>
        <p:nvPicPr>
          <p:cNvPr id="7" name="Picture 4" descr="http://www.dezy-house.ru/forum_10/images/snow/sneg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484784"/>
            <a:ext cx="1785950" cy="1942221"/>
          </a:xfrm>
          <a:prstGeom prst="rect">
            <a:avLst/>
          </a:prstGeom>
          <a:noFill/>
        </p:spPr>
      </p:pic>
      <p:pic>
        <p:nvPicPr>
          <p:cNvPr id="8" name="Picture 4" descr="http://www.dezy-house.ru/forum_10/images/snow/sneg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4572008"/>
            <a:ext cx="1785950" cy="1942221"/>
          </a:xfrm>
          <a:prstGeom prst="rect">
            <a:avLst/>
          </a:prstGeom>
          <a:noFill/>
        </p:spPr>
      </p:pic>
      <p:pic>
        <p:nvPicPr>
          <p:cNvPr id="9" name="Picture 4" descr="http://www.dezy-house.ru/forum_10/images/snow/sneg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1142984"/>
            <a:ext cx="1785950" cy="194222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9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993704" y="1667941"/>
            <a:ext cx="3826768" cy="4497363"/>
          </a:xfrm>
        </p:spPr>
        <p:txBody>
          <a:bodyPr/>
          <a:lstStyle/>
          <a:p>
            <a:pPr marL="0" indent="0"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Предновогодним развлечением в Финляндии являлось гадание на свинце (или олове) — расплавленный металл выливался в холодную воду и, по застывшей массе, пытались предсказать, что ждёт владельца фигурки в новом году.</a:t>
            </a:r>
            <a:endParaRPr lang="ru-RU" sz="2200" b="1" dirty="0">
              <a:solidFill>
                <a:schemeClr val="bg1"/>
              </a:solidFill>
            </a:endParaRPr>
          </a:p>
        </p:txBody>
      </p:sp>
      <p:pic>
        <p:nvPicPr>
          <p:cNvPr id="8196" name="Picture 4" descr="Картинки по запросу традиции финляндии на новый го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308361" cy="2875831"/>
          </a:xfrm>
          <a:prstGeom prst="rect">
            <a:avLst/>
          </a:prstGeom>
          <a:noFill/>
        </p:spPr>
      </p:pic>
      <p:pic>
        <p:nvPicPr>
          <p:cNvPr id="8198" name="Picture 6" descr="Картинки по запросу традиции финляндии на новый го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01008"/>
            <a:ext cx="4320480" cy="288032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rgbClr val="000099"/>
                </a:solidFill>
              </a:rPr>
              <a:t>УЗБЕКИСТАН -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Корбобо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3900486" cy="49831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В Узбекистане деда зовут </a:t>
            </a:r>
            <a:r>
              <a:rPr lang="ru-RU" sz="2200" b="1" dirty="0" err="1" smtClean="0">
                <a:solidFill>
                  <a:schemeClr val="bg1"/>
                </a:solidFill>
              </a:rPr>
              <a:t>Корбобо</a:t>
            </a:r>
            <a:r>
              <a:rPr lang="ru-RU" sz="2200" b="1" dirty="0" smtClean="0">
                <a:solidFill>
                  <a:schemeClr val="bg1"/>
                </a:solidFill>
              </a:rPr>
              <a:t>. Он одет в полосатый халат и красную тюбетейку. </a:t>
            </a:r>
            <a:r>
              <a:rPr lang="ru-RU" sz="2200" b="1" dirty="0" err="1" smtClean="0">
                <a:solidFill>
                  <a:schemeClr val="bg1"/>
                </a:solidFill>
              </a:rPr>
              <a:t>Корбобо</a:t>
            </a:r>
            <a:r>
              <a:rPr lang="ru-RU" sz="2200" b="1" dirty="0" smtClean="0">
                <a:solidFill>
                  <a:schemeClr val="bg1"/>
                </a:solidFill>
              </a:rPr>
              <a:t> ездит на ослике, навьюченном мешками с новогодними подарками.</a:t>
            </a:r>
            <a:endParaRPr lang="ru-RU" sz="2200" b="1" dirty="0">
              <a:solidFill>
                <a:schemeClr val="bg1"/>
              </a:solidFill>
            </a:endParaRPr>
          </a:p>
        </p:txBody>
      </p:sp>
      <p:pic>
        <p:nvPicPr>
          <p:cNvPr id="34822" name="Picture 6" descr="http://s018.radikal.ru/i507/1211/d2/a192db8164c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836712"/>
            <a:ext cx="4238426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4" name="Picture 8" descr="http://player.myshared.ru/782710/data/images/img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4788" y="3861048"/>
            <a:ext cx="3024336" cy="2452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http://www.dezy-house.ru/forum_10/images/snow/sneg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28" y="4509120"/>
            <a:ext cx="1785950" cy="1942221"/>
          </a:xfrm>
          <a:prstGeom prst="rect">
            <a:avLst/>
          </a:prstGeom>
          <a:noFill/>
        </p:spPr>
      </p:pic>
      <p:pic>
        <p:nvPicPr>
          <p:cNvPr id="8" name="Picture 4" descr="http://www.dezy-house.ru/forum_10/images/snow/sneg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2008" y="3145040"/>
            <a:ext cx="1785950" cy="1942221"/>
          </a:xfrm>
          <a:prstGeom prst="rect">
            <a:avLst/>
          </a:prstGeom>
          <a:noFill/>
        </p:spPr>
      </p:pic>
      <p:pic>
        <p:nvPicPr>
          <p:cNvPr id="9" name="Picture 4" descr="http://www.dezy-house.ru/forum_10/images/snow/sneg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714356"/>
            <a:ext cx="1785950" cy="1942221"/>
          </a:xfrm>
          <a:prstGeom prst="rect">
            <a:avLst/>
          </a:prstGeom>
          <a:noFill/>
        </p:spPr>
      </p:pic>
      <p:pic>
        <p:nvPicPr>
          <p:cNvPr id="10" name="Picture 4" descr="http://www.dezy-house.ru/forum_10/images/snow/sneg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1763" y="2996952"/>
            <a:ext cx="1785950" cy="194222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4536504"/>
          </a:xfrm>
        </p:spPr>
        <p:txBody>
          <a:bodyPr/>
          <a:lstStyle/>
          <a:p>
            <a:pPr marL="0" indent="0"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В Наступившем, по европейскому счету времени, году узбеки устраивают застолье, главным блюдом которого является арбуз. Если арбуз, положенный на новогодний стол окажется сладким, хрустящим и сочным, то весь год будет удачным и счастливым!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Кроме арбуза на Узбекском Новогоднем столе должно быть много фруктов: виноград, хурма, яблоки, инжир, персики. Съесть 12  крупных виноградинок во время боя часов, возвещающих о наступлении европейского Нового года, считается  у узбеков хорошей приметой, так как, если на каждую виноградинку загадать по желанию, то половина точно сбудется!</a:t>
            </a:r>
            <a:endParaRPr lang="ru-RU" sz="2200" b="1" dirty="0">
              <a:solidFill>
                <a:schemeClr val="bg1"/>
              </a:solidFill>
            </a:endParaRPr>
          </a:p>
        </p:txBody>
      </p:sp>
      <p:pic>
        <p:nvPicPr>
          <p:cNvPr id="5124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6164" y="3657922"/>
            <a:ext cx="4676316" cy="308344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</a:rPr>
              <a:t>ЧЕХИЯ и СЛОВАКИЯ -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Микулаш</a:t>
            </a: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20" name="Picture 7" descr="1261646583_36066873_krisswithangelchekhija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/>
          <a:srcRect b="-729"/>
          <a:stretch/>
        </p:blipFill>
        <p:spPr>
          <a:xfrm>
            <a:off x="323528" y="1628799"/>
            <a:ext cx="3672408" cy="5080225"/>
          </a:xfrm>
        </p:spPr>
      </p:pic>
      <p:sp>
        <p:nvSpPr>
          <p:cNvPr id="665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83968" y="1340768"/>
            <a:ext cx="4608512" cy="4525963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sz="2200" b="1" dirty="0" err="1" smtClean="0">
                <a:solidFill>
                  <a:schemeClr val="bg1"/>
                </a:solidFill>
                <a:latin typeface="Georgia" pitchFamily="18" charset="0"/>
              </a:rPr>
              <a:t>Микулаш</a:t>
            </a:r>
            <a:r>
              <a:rPr lang="ru-RU" sz="2200" b="1" dirty="0" smtClean="0">
                <a:solidFill>
                  <a:schemeClr val="bg1"/>
                </a:solidFill>
                <a:latin typeface="Georgia" pitchFamily="18" charset="0"/>
              </a:rPr>
              <a:t> - внешне похож на Российского Деда Мороза.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200" b="1" dirty="0" smtClean="0">
                <a:solidFill>
                  <a:schemeClr val="bg1"/>
                </a:solidFill>
                <a:latin typeface="Georgia" pitchFamily="18" charset="0"/>
              </a:rPr>
              <a:t>Только вот подарки он приносит не в мешке, а в заплечном коробе. Да и сопровождает его не Снегурочка а ангел в белоснежной одежде и лохматый чертёнок. </a:t>
            </a:r>
            <a:endParaRPr lang="en-US" sz="2200" b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200" b="1" dirty="0" smtClean="0">
                <a:solidFill>
                  <a:schemeClr val="bg1"/>
                </a:solidFill>
                <a:latin typeface="Georgia" pitchFamily="18" charset="0"/>
              </a:rPr>
              <a:t>Хороших и послушных детей </a:t>
            </a:r>
            <a:r>
              <a:rPr lang="ru-RU" sz="2200" b="1" dirty="0" err="1" smtClean="0">
                <a:solidFill>
                  <a:schemeClr val="bg1"/>
                </a:solidFill>
                <a:latin typeface="Georgia" pitchFamily="18" charset="0"/>
              </a:rPr>
              <a:t>Микулаш</a:t>
            </a:r>
            <a:r>
              <a:rPr lang="ru-RU" sz="2200" b="1" dirty="0" smtClean="0">
                <a:solidFill>
                  <a:schemeClr val="bg1"/>
                </a:solidFill>
                <a:latin typeface="Georgia" pitchFamily="18" charset="0"/>
              </a:rPr>
              <a:t> всегда рад одарить апельсином, яблоком или какой-нибудь сладостью.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200" b="1" dirty="0" smtClean="0">
                <a:solidFill>
                  <a:schemeClr val="bg1"/>
                </a:solidFill>
                <a:latin typeface="Georgia" pitchFamily="18" charset="0"/>
              </a:rPr>
              <a:t>Зато если в "рождественском сапоге" у хулигана или бездельника обнаружилась картофелина или кусок угля - это точно </a:t>
            </a:r>
            <a:r>
              <a:rPr lang="ru-RU" sz="2200" b="1" dirty="0" err="1" smtClean="0">
                <a:solidFill>
                  <a:schemeClr val="bg1"/>
                </a:solidFill>
                <a:latin typeface="Georgia" pitchFamily="18" charset="0"/>
              </a:rPr>
              <a:t>Микулаш</a:t>
            </a:r>
            <a:r>
              <a:rPr lang="ru-RU" sz="2200" b="1" dirty="0" smtClean="0">
                <a:solidFill>
                  <a:schemeClr val="bg1"/>
                </a:solidFill>
                <a:latin typeface="Georgia" pitchFamily="18" charset="0"/>
              </a:rPr>
              <a:t>. Его работа.</a:t>
            </a:r>
            <a:br>
              <a:rPr lang="ru-RU" sz="2200" b="1" dirty="0" smtClean="0">
                <a:solidFill>
                  <a:schemeClr val="bg1"/>
                </a:solidFill>
                <a:latin typeface="Georgia" pitchFamily="18" charset="0"/>
              </a:rPr>
            </a:br>
            <a:endParaRPr lang="ru-RU" sz="2200" b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5" name="Picture 4" descr="http://www.dezy-house.ru/forum_10/images/snow/sneg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509120"/>
            <a:ext cx="1785950" cy="1942221"/>
          </a:xfrm>
          <a:prstGeom prst="rect">
            <a:avLst/>
          </a:prstGeom>
          <a:noFill/>
        </p:spPr>
      </p:pic>
      <p:pic>
        <p:nvPicPr>
          <p:cNvPr id="6" name="Picture 4" descr="http://www.dezy-house.ru/forum_10/images/snow/sneg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5085184"/>
            <a:ext cx="1785950" cy="1942221"/>
          </a:xfrm>
          <a:prstGeom prst="rect">
            <a:avLst/>
          </a:prstGeom>
          <a:noFill/>
        </p:spPr>
      </p:pic>
      <p:pic>
        <p:nvPicPr>
          <p:cNvPr id="7" name="Picture 4" descr="http://www.dezy-house.ru/forum_10/images/snow/sneg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2801" y="5159187"/>
            <a:ext cx="1785950" cy="1942221"/>
          </a:xfrm>
          <a:prstGeom prst="rect">
            <a:avLst/>
          </a:prstGeom>
          <a:noFill/>
        </p:spPr>
      </p:pic>
      <p:pic>
        <p:nvPicPr>
          <p:cNvPr id="8" name="Picture 4" descr="http://www.dezy-house.ru/forum_10/images/snow/sneg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653136"/>
            <a:ext cx="1785950" cy="194222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6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8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6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6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6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66566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260648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Наполнить все карманы одежды деньгами, только в этом случае в наступающем году можно рассчитывать на безбедную жизнь.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9 – счастливое число, именно так считают чехи, стараясь приготовить 9 праздничных блюд и собрать за столом 9 человек. В этом случае удача в Новом году гарантирована!</a:t>
            </a:r>
            <a:endParaRPr lang="ru-RU" sz="22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Картинки по запросу традиции чехия на новый го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620688"/>
            <a:ext cx="4331635" cy="2883244"/>
          </a:xfrm>
          <a:prstGeom prst="rect">
            <a:avLst/>
          </a:prstGeom>
          <a:noFill/>
        </p:spPr>
      </p:pic>
      <p:pic>
        <p:nvPicPr>
          <p:cNvPr id="4100" name="Picture 4" descr="Картинки по запросу традиции чехия на новый го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2095" y="4083496"/>
            <a:ext cx="4340385" cy="2441848"/>
          </a:xfrm>
          <a:prstGeom prst="rect">
            <a:avLst/>
          </a:prstGeom>
          <a:noFill/>
        </p:spPr>
      </p:pic>
      <p:pic>
        <p:nvPicPr>
          <p:cNvPr id="4102" name="Picture 6" descr="Картинки по запросу традиции чехия на новый го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293096"/>
            <a:ext cx="3986157" cy="223224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y_03.01.2011_bw_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ru-RU" sz="5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Новый год к нам идет</a:t>
            </a:r>
            <a:endParaRPr lang="ru-RU" sz="5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4680520" cy="351785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В любой стране имеются свои обычаи и правила,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как отмечать главное празднество в году – Новый Год. </a:t>
            </a:r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И в каждой стране есть свой персонаж, который приходит в Новогоднюю ночь с поздравлениями.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175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1991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0099"/>
                </a:solidFill>
              </a:rPr>
              <a:t>ЯКУТИЯ -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Чысхаан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204864"/>
            <a:ext cx="5012973" cy="3366041"/>
          </a:xfrm>
        </p:spPr>
      </p:pic>
      <p:sp>
        <p:nvSpPr>
          <p:cNvPr id="4" name="Прямоугольник 3"/>
          <p:cNvSpPr/>
          <p:nvPr/>
        </p:nvSpPr>
        <p:spPr>
          <a:xfrm>
            <a:off x="5436096" y="1412776"/>
            <a:ext cx="34198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2200" b="1" dirty="0" smtClean="0">
                <a:solidFill>
                  <a:schemeClr val="bg1"/>
                </a:solidFill>
              </a:rPr>
              <a:t>Сказочный персонаж в Якутии, получеловек-</a:t>
            </a:r>
            <a:r>
              <a:rPr lang="ru-RU" sz="2200" b="1" dirty="0" err="1" smtClean="0">
                <a:solidFill>
                  <a:schemeClr val="bg1"/>
                </a:solidFill>
              </a:rPr>
              <a:t>полубык</a:t>
            </a:r>
            <a:r>
              <a:rPr lang="ru-RU" sz="2200" b="1" dirty="0" smtClean="0">
                <a:solidFill>
                  <a:schemeClr val="bg1"/>
                </a:solidFill>
              </a:rPr>
              <a:t>, воплощение Якутского Властелина холода. Выглядит как старец с длинной бородой. Одет в синюю шубу, украшенную рисунком в виде северного сияния и шапку с высокими рогами, символизирующую воплощение Быка Зимы.</a:t>
            </a:r>
            <a:endParaRPr lang="ru-RU" sz="2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Жители Республики Саха (Якутия) празднуют Новый год дважды, вместе со всеми россиянами — зимой, и ещё по своей традиции — летом. </a:t>
            </a:r>
          </a:p>
          <a:p>
            <a:endParaRPr lang="ru-RU" dirty="0"/>
          </a:p>
        </p:txBody>
      </p:sp>
      <p:pic>
        <p:nvPicPr>
          <p:cNvPr id="67586" name="Picture 2" descr="Картинки по запросу традиции новогодние якут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68938"/>
            <a:ext cx="4576054" cy="3050703"/>
          </a:xfrm>
          <a:prstGeom prst="rect">
            <a:avLst/>
          </a:prstGeom>
          <a:noFill/>
        </p:spPr>
      </p:pic>
      <p:pic>
        <p:nvPicPr>
          <p:cNvPr id="67590" name="Picture 6" descr="Обряд кормления огн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2168" y="4005064"/>
            <a:ext cx="3880312" cy="258891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314" y="697936"/>
            <a:ext cx="4357718" cy="5467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Мы весной его не встретим,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Он и летом не придёт,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Но зимою к нашим детям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Он приходит каждый год.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У него румянец яркий,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Борода, как белый мех,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Интересные подарки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Приготовит он для всех.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С Новым годом поздравляя,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Ёлку пышную зажжёт,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Ребятишек забавляя,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Встанет с ними в хоровод.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Дружно мы его встречаем,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Мы большие с ним друзья...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Но поить горячим чаем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Гостя этого нельзя!</a:t>
            </a:r>
            <a:endParaRPr lang="ru-RU" sz="22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novij-rik.pp.ua/foto/9/image-4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7749" y="692696"/>
            <a:ext cx="4086699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://www.dezy-house.ru/forum_10/images/snow/sneg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8058" y="5229200"/>
            <a:ext cx="1785950" cy="1942221"/>
          </a:xfrm>
          <a:prstGeom prst="rect">
            <a:avLst/>
          </a:prstGeom>
          <a:noFill/>
        </p:spPr>
      </p:pic>
      <p:pic>
        <p:nvPicPr>
          <p:cNvPr id="6" name="Picture 4" descr="http://www.dezy-house.ru/forum_10/images/snow/sneg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-459432"/>
            <a:ext cx="1785950" cy="1942221"/>
          </a:xfrm>
          <a:prstGeom prst="rect">
            <a:avLst/>
          </a:prstGeom>
          <a:noFill/>
        </p:spPr>
      </p:pic>
      <p:pic>
        <p:nvPicPr>
          <p:cNvPr id="7" name="Picture 4" descr="http://www.dezy-house.ru/forum_10/images/snow/sneg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500438"/>
            <a:ext cx="1785950" cy="194222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</a:rPr>
              <a:t>РОССИЯ -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Дед </a:t>
            </a:r>
            <a:r>
              <a:rPr lang="ru-R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Моро́з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(</a:t>
            </a:r>
            <a:r>
              <a:rPr lang="ru-RU" sz="2800" b="1" dirty="0" err="1" smtClean="0">
                <a:solidFill>
                  <a:schemeClr val="bg1"/>
                </a:solidFill>
              </a:rPr>
              <a:t>Де́дко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Моро́зко</a:t>
            </a:r>
            <a:r>
              <a:rPr lang="ru-RU" sz="2800" b="1" dirty="0" smtClean="0">
                <a:solidFill>
                  <a:schemeClr val="bg1"/>
                </a:solidFill>
              </a:rPr>
              <a:t>)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chemeClr val="bg1"/>
                </a:solidFill>
              </a:rPr>
              <a:t>— персонаж русских легенд, в славянской мифологии — олицетворение зимних морозов, кузнец, сковывающий воду.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29" name="Picture 5" descr="D:\мамина папка\единая коллекция цифровых технологий\шаблоны для презентаций\Сказочные персонажи\зимние картинки\image-thumb38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61427"/>
            <a:ext cx="3565714" cy="2520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929190" y="1643050"/>
            <a:ext cx="4038600" cy="4972072"/>
          </a:xfrm>
        </p:spPr>
        <p:txBody>
          <a:bodyPr>
            <a:normAutofit fontScale="70000" lnSpcReduction="20000"/>
          </a:bodyPr>
          <a:lstStyle/>
          <a:p>
            <a:pPr marL="180000"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bg1"/>
                </a:solidFill>
              </a:rPr>
              <a:t>Часто изображается в синей или красной шубе с длинной белой бородой и посохом в руке, в валенках. </a:t>
            </a:r>
          </a:p>
          <a:p>
            <a:pPr marL="18000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 marL="180000"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bg1"/>
                </a:solidFill>
              </a:rPr>
              <a:t>Ездит на тройке лошадей.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	18 ноября в России официально празднуют день рождения Деда Мороза. Эту дату ему придумали дети, а связано это с тем, что, по наблюдениям, именно в этот день в Великом Устюге ударяют сильные морозы, и вступает в силу настоящая зима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мамина папка\единая коллекция цифровых технологий\шаблоны для презентаций\Сказочные персонажи\зимние картинки\45h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744" y="4221088"/>
            <a:ext cx="1785000" cy="2520000"/>
          </a:xfrm>
          <a:prstGeom prst="rect">
            <a:avLst/>
          </a:prstGeom>
          <a:noFill/>
        </p:spPr>
      </p:pic>
      <p:pic>
        <p:nvPicPr>
          <p:cNvPr id="1028" name="Picture 4" descr="D:\мамина папка\единая коллекция цифровых технологий\шаблоны для презентаций\Сказочные персонажи\зимние картинки\32zed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0047" y="4244609"/>
            <a:ext cx="1800200" cy="252837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6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521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История Деда Мороза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3372" y="1600200"/>
            <a:ext cx="5000628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Мороз </a:t>
            </a:r>
            <a:r>
              <a:rPr lang="ru-RU" dirty="0" smtClean="0"/>
              <a:t>– </a:t>
            </a:r>
            <a:r>
              <a:rPr lang="ru-RU" b="1" dirty="0" smtClean="0">
                <a:solidFill>
                  <a:schemeClr val="bg1"/>
                </a:solidFill>
              </a:rPr>
              <a:t>сын Мары-смерти и мудрого Велеса.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Образ низенького старичка </a:t>
            </a:r>
            <a:r>
              <a:rPr lang="ru-RU" dirty="0" smtClean="0">
                <a:solidFill>
                  <a:schemeClr val="bg1"/>
                </a:solidFill>
              </a:rPr>
              <a:t>с длинной седой бородою.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Его </a:t>
            </a:r>
            <a:r>
              <a:rPr lang="ru-RU" b="1" dirty="0" smtClean="0">
                <a:solidFill>
                  <a:schemeClr val="bg1"/>
                </a:solidFill>
              </a:rPr>
              <a:t>дыхание </a:t>
            </a:r>
            <a:r>
              <a:rPr lang="ru-RU" dirty="0" smtClean="0">
                <a:solidFill>
                  <a:schemeClr val="bg1"/>
                </a:solidFill>
              </a:rPr>
              <a:t>– сильная </a:t>
            </a:r>
            <a:r>
              <a:rPr lang="ru-RU" b="1" dirty="0" smtClean="0">
                <a:solidFill>
                  <a:schemeClr val="bg1"/>
                </a:solidFill>
              </a:rPr>
              <a:t>стужа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Его </a:t>
            </a:r>
            <a:r>
              <a:rPr lang="ru-RU" b="1" dirty="0" smtClean="0">
                <a:solidFill>
                  <a:schemeClr val="bg1"/>
                </a:solidFill>
              </a:rPr>
              <a:t>слёзы – сосульки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Иней</a:t>
            </a:r>
            <a:r>
              <a:rPr lang="ru-RU" dirty="0" smtClean="0">
                <a:solidFill>
                  <a:schemeClr val="bg1"/>
                </a:solidFill>
              </a:rPr>
              <a:t> – замерзшие </a:t>
            </a:r>
            <a:r>
              <a:rPr lang="ru-RU" b="1" dirty="0" smtClean="0">
                <a:solidFill>
                  <a:schemeClr val="bg1"/>
                </a:solidFill>
              </a:rPr>
              <a:t>слова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А </a:t>
            </a:r>
            <a:r>
              <a:rPr lang="ru-RU" b="1" dirty="0" smtClean="0">
                <a:solidFill>
                  <a:schemeClr val="bg1"/>
                </a:solidFill>
              </a:rPr>
              <a:t>волосы</a:t>
            </a:r>
            <a:r>
              <a:rPr lang="ru-RU" dirty="0" smtClean="0">
                <a:solidFill>
                  <a:schemeClr val="bg1"/>
                </a:solidFill>
              </a:rPr>
              <a:t> – </a:t>
            </a:r>
            <a:r>
              <a:rPr lang="ru-RU" b="1" dirty="0" smtClean="0">
                <a:solidFill>
                  <a:schemeClr val="bg1"/>
                </a:solidFill>
              </a:rPr>
              <a:t>снежные облака.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D:\мамина папка\единая коллекция цифровых технологий\шаблоны для презентаций\Сказочные персонажи\зимние картинки\1257114277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14422"/>
            <a:ext cx="2700001" cy="5400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25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3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225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2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23528" y="487213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К традициям празднования Нового года в России относятся:</a:t>
            </a:r>
          </a:p>
          <a:p>
            <a:r>
              <a:rPr lang="ru-RU" sz="2200" b="1" dirty="0" smtClean="0">
                <a:solidFill>
                  <a:schemeClr val="bg1"/>
                </a:solidFill>
              </a:rPr>
              <a:t>Большой праздник</a:t>
            </a:r>
          </a:p>
          <a:p>
            <a:pPr marL="0" indent="0">
              <a:buNone/>
            </a:pPr>
            <a:r>
              <a:rPr lang="ru-RU" sz="2200" b="1" dirty="0">
                <a:solidFill>
                  <a:schemeClr val="bg1"/>
                </a:solidFill>
              </a:rPr>
              <a:t>	</a:t>
            </a:r>
            <a:r>
              <a:rPr lang="ru-RU" sz="2200" b="1" dirty="0" smtClean="0">
                <a:solidFill>
                  <a:schemeClr val="bg1"/>
                </a:solidFill>
              </a:rPr>
              <a:t>1 января</a:t>
            </a:r>
          </a:p>
          <a:p>
            <a:r>
              <a:rPr lang="ru-RU" sz="2200" b="1" dirty="0" smtClean="0">
                <a:solidFill>
                  <a:schemeClr val="bg1"/>
                </a:solidFill>
              </a:rPr>
              <a:t>Богатый новогодний стол</a:t>
            </a:r>
          </a:p>
          <a:p>
            <a:r>
              <a:rPr lang="ru-RU" sz="2200" b="1" dirty="0" smtClean="0">
                <a:solidFill>
                  <a:schemeClr val="bg1"/>
                </a:solidFill>
              </a:rPr>
              <a:t>Новогодние пирожки с пожеланиями</a:t>
            </a:r>
          </a:p>
          <a:p>
            <a:r>
              <a:rPr lang="ru-RU" sz="2200" b="1" dirty="0" smtClean="0">
                <a:solidFill>
                  <a:schemeClr val="bg1"/>
                </a:solidFill>
              </a:rPr>
              <a:t>Новогодняя елка, украшенная игрушками, сладостями и свечами,</a:t>
            </a:r>
          </a:p>
          <a:p>
            <a:r>
              <a:rPr lang="ru-RU" sz="2200" b="1" dirty="0" smtClean="0">
                <a:solidFill>
                  <a:schemeClr val="bg1"/>
                </a:solidFill>
              </a:rPr>
              <a:t>Снежинки на окнах</a:t>
            </a:r>
          </a:p>
          <a:p>
            <a:r>
              <a:rPr lang="ru-RU" sz="2200" b="1" dirty="0" smtClean="0">
                <a:solidFill>
                  <a:schemeClr val="bg1"/>
                </a:solidFill>
              </a:rPr>
              <a:t>Приходят поздравить детей и взрослых Дед Мороз и Снегурочка</a:t>
            </a:r>
            <a:endParaRPr lang="ru-RU" sz="2200" b="1" dirty="0">
              <a:solidFill>
                <a:schemeClr val="bg1"/>
              </a:solidFill>
            </a:endParaRPr>
          </a:p>
        </p:txBody>
      </p:sp>
      <p:pic>
        <p:nvPicPr>
          <p:cNvPr id="6" name="Picture 4" descr="http://88.img.avito.st/640x480/12411872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262" y="136885"/>
            <a:ext cx="4385205" cy="3508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s://avatars.mds.yandex.net/get-pdb/49816/f9788697-0c4f-40c8-9470-1c683a1ef234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62" y="3796505"/>
            <a:ext cx="4415138" cy="29448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25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75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1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http://cs7002.vk.me/v7002384/e9ab/PARSlUTw5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60648"/>
            <a:ext cx="8215370" cy="1500198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Где бы вы не были, в Швеции, США, Финляндии или России, всех детишек на планете объединяет одно – они не перестают смотреть в окно, в надежде, что та мерцающая в ночи звездочка, это спешащий к ребятам дедушка Мороз.</a:t>
            </a:r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24578" name="AutoShape 2" descr="http://s017.radikal.ru/i411/1112/92/7e7eb98630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http://s017.radikal.ru/i411/1112/92/7e7eb98630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Картинки по запросу с наступающим надпис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8192908" cy="4608512"/>
          </a:xfrm>
          <a:prstGeom prst="rect">
            <a:avLst/>
          </a:prstGeom>
          <a:noFill/>
        </p:spPr>
      </p:pic>
      <p:pic>
        <p:nvPicPr>
          <p:cNvPr id="66562" name="Picture 2" descr="J:\Косопуз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6976" y="4088185"/>
            <a:ext cx="4160824" cy="2769815"/>
          </a:xfrm>
          <a:prstGeom prst="rect">
            <a:avLst/>
          </a:prstGeom>
          <a:noFill/>
        </p:spPr>
      </p:pic>
      <p:pic>
        <p:nvPicPr>
          <p:cNvPr id="66563" name="Picture 3" descr="J:\Авдоть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0"/>
            <a:ext cx="4209380" cy="2804953"/>
          </a:xfrm>
          <a:prstGeom prst="rect">
            <a:avLst/>
          </a:prstGeom>
          <a:noFill/>
        </p:spPr>
      </p:pic>
      <p:pic>
        <p:nvPicPr>
          <p:cNvPr id="66564" name="Picture 4" descr="J:\Забав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04663" y="1"/>
            <a:ext cx="4248471" cy="2828380"/>
          </a:xfrm>
          <a:prstGeom prst="rect">
            <a:avLst/>
          </a:prstGeom>
          <a:noFill/>
        </p:spPr>
      </p:pic>
      <p:pic>
        <p:nvPicPr>
          <p:cNvPr id="66565" name="Picture 5" descr="J:\Коловрат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3429000"/>
            <a:ext cx="3919984" cy="39199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Дед Морозы разных стран</a:t>
            </a:r>
            <a:endParaRPr lang="ru-RU" sz="5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6372200" y="1600200"/>
            <a:ext cx="252028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В каждом государстве в новогоднюю ночь приносит подарки ребятне свой главный персонаж праздника.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Picture 7" descr="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412776"/>
            <a:ext cx="6150347" cy="4824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5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p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97768"/>
            <a:ext cx="5616624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</a:rPr>
              <a:t>США и КАНАДА -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Санта Клаус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836712"/>
            <a:ext cx="4464496" cy="4464496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bg1"/>
                </a:solidFill>
                <a:latin typeface="Georgia" pitchFamily="18" charset="0"/>
              </a:rPr>
              <a:t>Самый известный волшебный рождественский дедушка </a:t>
            </a:r>
            <a:r>
              <a:rPr lang="ru-RU" sz="2200" b="1" dirty="0" smtClean="0">
                <a:solidFill>
                  <a:schemeClr val="bg1"/>
                </a:solidFill>
              </a:rPr>
              <a:t>—</a:t>
            </a:r>
            <a:r>
              <a:rPr lang="ru-RU" sz="2200" b="1" dirty="0" smtClean="0">
                <a:solidFill>
                  <a:schemeClr val="bg1"/>
                </a:solidFill>
                <a:latin typeface="Georgia" pitchFamily="18" charset="0"/>
              </a:rPr>
              <a:t> Святой Николай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bg1"/>
                </a:solidFill>
                <a:latin typeface="Georgia" pitchFamily="18" charset="0"/>
              </a:rPr>
              <a:t>(САНТА КЛАУС) - </a:t>
            </a:r>
            <a:r>
              <a:rPr lang="ru-RU" sz="2200" b="1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реальная историческая фигура</a:t>
            </a:r>
            <a:r>
              <a:rPr lang="ru-RU" sz="2200" b="1" dirty="0" smtClean="0">
                <a:solidFill>
                  <a:schemeClr val="bg1"/>
                </a:solidFill>
                <a:latin typeface="Georgia" pitchFamily="18" charset="0"/>
              </a:rPr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bg1"/>
                </a:solidFill>
                <a:latin typeface="Georgia" pitchFamily="18" charset="0"/>
              </a:rPr>
              <a:t>Он был епископом города Миры </a:t>
            </a:r>
            <a:r>
              <a:rPr lang="ru-RU" sz="2200" b="1" dirty="0" err="1" smtClean="0">
                <a:solidFill>
                  <a:schemeClr val="bg1"/>
                </a:solidFill>
                <a:latin typeface="Georgia" pitchFamily="18" charset="0"/>
              </a:rPr>
              <a:t>Ликийские</a:t>
            </a:r>
            <a:r>
              <a:rPr lang="ru-RU" sz="2200" b="1" dirty="0" smtClean="0">
                <a:solidFill>
                  <a:schemeClr val="bg1"/>
                </a:solidFill>
                <a:latin typeface="Georgia" pitchFamily="18" charset="0"/>
              </a:rPr>
              <a:t> (сегодня территория Турции). Был очень добрым, честным, справедливым, заботился о бедных, помогал нуждающимся. Частенько подбрасывал в дымоходы лачуг кошельки с деньгами </a:t>
            </a:r>
            <a:r>
              <a:rPr lang="ru-RU" sz="2200" b="1" dirty="0" smtClean="0">
                <a:solidFill>
                  <a:schemeClr val="bg1"/>
                </a:solidFill>
              </a:rPr>
              <a:t>—</a:t>
            </a:r>
            <a:r>
              <a:rPr lang="ru-RU" sz="2200" b="1" dirty="0" smtClean="0">
                <a:solidFill>
                  <a:schemeClr val="bg1"/>
                </a:solidFill>
                <a:latin typeface="Georgia" pitchFamily="18" charset="0"/>
              </a:rPr>
              <a:t> делал он это тайно, под покровом ночи. </a:t>
            </a:r>
          </a:p>
          <a:p>
            <a:endParaRPr lang="ru-RU" sz="2200" dirty="0"/>
          </a:p>
        </p:txBody>
      </p:sp>
      <p:pic>
        <p:nvPicPr>
          <p:cNvPr id="44034" name="Picture 2" descr="St Nicholas Altarpiece by Master Of The Saint Lucy Legend | Museum Quality Copies Master Of The Saint Lucy Legend | WahooArt.co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556792"/>
            <a:ext cx="3812309" cy="48965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2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9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88640"/>
            <a:ext cx="4464496" cy="452596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Сейчас Санта Клаус одет в красную курточку, украшенную белым мехом, и в красные шаровары. На голове — красный колпак.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В дома Санта Клаус попадает через печную трубу.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75856" y="3007493"/>
            <a:ext cx="5904656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Перед Новым годом принято звонить в колокола, чтобы позвать Санта Клауса. До полуночи колокола звонят тихо, а после полуночи очень громко. Когда часы пробьют 12 раз и наступит Новый год, все начинают петь новогодние гимны и песенки. Дети в канун Нового года перед сном ставят на стол тарелку с печеньем , а на камине развешивают башмаки для подарков. </a:t>
            </a:r>
          </a:p>
          <a:p>
            <a:pPr marL="0" lvl="0" indent="0">
              <a:spcBef>
                <a:spcPts val="0"/>
              </a:spcBef>
            </a:pPr>
            <a:endParaRPr lang="ru-RU" sz="2400" b="1" dirty="0" smtClean="0">
              <a:solidFill>
                <a:schemeClr val="bg1"/>
              </a:solidFill>
              <a:ea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</a:pP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http://www.funlib.ru/cimg/2014/102212/46495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53043"/>
            <a:ext cx="2736304" cy="3704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5" descr="iPZ562YU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flipH="1">
            <a:off x="4739731" y="194568"/>
            <a:ext cx="4207685" cy="280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4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</a:rPr>
              <a:t>ГЕРМАНИЯ –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Вейхнахтсманн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bg1"/>
                </a:solidFill>
              </a:rPr>
              <a:t>Прототипом были  Святой Николай и Кнехт </a:t>
            </a:r>
            <a:r>
              <a:rPr lang="ru-RU" b="1" dirty="0" err="1" smtClean="0">
                <a:solidFill>
                  <a:schemeClr val="bg1"/>
                </a:solidFill>
              </a:rPr>
              <a:t>Рупрехт</a:t>
            </a:r>
            <a:r>
              <a:rPr lang="ru-RU" b="1" dirty="0" smtClean="0">
                <a:solidFill>
                  <a:schemeClr val="bg1"/>
                </a:solidFill>
              </a:rPr>
              <a:t> (рыцарь </a:t>
            </a:r>
            <a:r>
              <a:rPr lang="ru-RU" b="1" dirty="0" err="1" smtClean="0">
                <a:solidFill>
                  <a:schemeClr val="bg1"/>
                </a:solidFill>
              </a:rPr>
              <a:t>Рупрехт</a:t>
            </a:r>
            <a:r>
              <a:rPr lang="ru-RU" b="1" dirty="0" smtClean="0">
                <a:solidFill>
                  <a:schemeClr val="bg1"/>
                </a:solidFill>
              </a:rPr>
              <a:t>). </a:t>
            </a:r>
          </a:p>
          <a:p>
            <a:pPr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bg1"/>
                </a:solidFill>
              </a:rPr>
              <a:t>Появляется на ослике.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1988" name="Picture 4" descr="Картинки по запросу германский дед мороз на осли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3744416" cy="45157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5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425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631229"/>
            <a:ext cx="4254624" cy="4525963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Перед сном дети ставят на стол тарелку для подарков, которые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Вейхнахтсманн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им принесет, а в башмаки кладут сено - угощение для его ослика.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Рождество в Германии — праздник семейный. Семья должна непременно собраться за праздничным столом.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В этот день происходит церемония обмена подарками, которая даже имеет свое название — </a:t>
            </a:r>
            <a:r>
              <a:rPr lang="ru-RU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Бешерунг</a:t>
            </a:r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/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Алиса\Desktop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4008" y="397768"/>
            <a:ext cx="4211960" cy="2527176"/>
          </a:xfrm>
          <a:noFill/>
        </p:spPr>
      </p:pic>
      <p:pic>
        <p:nvPicPr>
          <p:cNvPr id="40962" name="Picture 2" descr="Картинки по запросу германский Бешерун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501008"/>
            <a:ext cx="4176464" cy="278239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375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25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</a:rPr>
              <a:t>ФРАНЦИЯ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0099"/>
                </a:solidFill>
              </a:rPr>
              <a:t>-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Пер </a:t>
            </a:r>
            <a:r>
              <a:rPr lang="ru-RU" b="1" dirty="0" err="1" smtClean="0">
                <a:solidFill>
                  <a:srgbClr val="C00000"/>
                </a:solidFill>
              </a:rPr>
              <a:t>Ноэль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2915816" y="1233232"/>
            <a:ext cx="5832648" cy="457203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Во Франции два Деда. Одного зовут </a:t>
            </a:r>
            <a:r>
              <a:rPr lang="ru-RU" sz="2200" b="1" dirty="0" err="1" smtClean="0">
                <a:solidFill>
                  <a:schemeClr val="bg1"/>
                </a:solidFill>
              </a:rPr>
              <a:t>Пэр-Ноэль</a:t>
            </a:r>
            <a:r>
              <a:rPr lang="ru-RU" sz="2200" b="1" dirty="0" smtClean="0">
                <a:solidFill>
                  <a:schemeClr val="bg1"/>
                </a:solidFill>
              </a:rPr>
              <a:t>, что означает «Отец Рождество». Он добрый и приносит детям подарки в корзине.</a:t>
            </a:r>
          </a:p>
          <a:p>
            <a:pPr marL="0" indent="0" algn="just">
              <a:spcBef>
                <a:spcPts val="0"/>
              </a:spcBef>
            </a:pPr>
            <a:endParaRPr lang="ru-RU" sz="2200" b="1" dirty="0" smtClean="0">
              <a:solidFill>
                <a:schemeClr val="bg1"/>
              </a:solidFill>
            </a:endParaRPr>
          </a:p>
        </p:txBody>
      </p:sp>
      <p:pic>
        <p:nvPicPr>
          <p:cNvPr id="11" name="Picture 22" descr="http://web.295.ca/cpc/images/stnick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924944"/>
            <a:ext cx="2667000" cy="3790950"/>
          </a:xfrm>
          <a:prstGeom prst="rect">
            <a:avLst/>
          </a:prstGeom>
          <a:noFill/>
        </p:spPr>
      </p:pic>
      <p:pic>
        <p:nvPicPr>
          <p:cNvPr id="12" name="Picture 24" descr="http://biznes-kartinki.my1.ru/_ph/13/7561535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564" y="967788"/>
            <a:ext cx="2703244" cy="5748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 descr="http://www.dezy-house.ru/forum_10/images/snow/sneg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717032"/>
            <a:ext cx="1785950" cy="1942221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843808" y="3487067"/>
            <a:ext cx="331236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chemeClr val="bg1"/>
                </a:solidFill>
              </a:rPr>
              <a:t>Второго зовут Шаланд. Этот бородач носит меховую шапку и тёплый дорожный плащ. В его корзине спрятаны розги для непослушных и ленивых детей.</a:t>
            </a:r>
            <a:endParaRPr lang="ru-RU" sz="2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1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260648"/>
            <a:ext cx="4038600" cy="4525963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Отмечается Новый год во Франции, как правило, не в кругу семьи, а в компании друзей. И не за торжественным семейным столом, а в ресторанчике или даже просто на улице среди сотен сверкающих петард и фейерверков, хохота и музыки.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200" b="1" dirty="0" smtClean="0">
              <a:solidFill>
                <a:schemeClr val="bg1"/>
              </a:solidFill>
            </a:endParaRPr>
          </a:p>
        </p:txBody>
      </p:sp>
      <p:pic>
        <p:nvPicPr>
          <p:cNvPr id="38914" name="Picture 2" descr="Картинки по запросу новогодние традиции фран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28667"/>
            <a:ext cx="4392488" cy="2928325"/>
          </a:xfrm>
          <a:prstGeom prst="rect">
            <a:avLst/>
          </a:prstGeom>
          <a:noFill/>
        </p:spPr>
      </p:pic>
      <p:pic>
        <p:nvPicPr>
          <p:cNvPr id="38916" name="Picture 4" descr="Картинки по запросу новогодние традиции франц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820987"/>
            <a:ext cx="4437923" cy="2560341"/>
          </a:xfrm>
          <a:prstGeom prst="rect">
            <a:avLst/>
          </a:prstGeom>
          <a:noFill/>
        </p:spPr>
      </p:pic>
      <p:pic>
        <p:nvPicPr>
          <p:cNvPr id="1026" name="Picture 2" descr="http://krugosvet.in.ua/wp-content/uploads/2018/11/3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40" y="3820987"/>
            <a:ext cx="3413788" cy="25603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1">
  <a:themeElements>
    <a:clrScheme name="1_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Office Them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</TotalTime>
  <Words>991</Words>
  <Application>Microsoft Office PowerPoint</Application>
  <PresentationFormat>Экран (4:3)</PresentationFormat>
  <Paragraphs>71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Тема1</vt:lpstr>
      <vt:lpstr>ДЕД МОРОЗЫ РАЗНЫХ СТРАН</vt:lpstr>
      <vt:lpstr>Новый год к нам идет</vt:lpstr>
      <vt:lpstr>Дед Морозы разных стран</vt:lpstr>
      <vt:lpstr>США и КАНАДА - Санта Клаус</vt:lpstr>
      <vt:lpstr>Слайд 5</vt:lpstr>
      <vt:lpstr>ГЕРМАНИЯ – Вейхнахтсманн</vt:lpstr>
      <vt:lpstr>Слайд 7</vt:lpstr>
      <vt:lpstr>ФРАНЦИЯ - Пер Ноэль</vt:lpstr>
      <vt:lpstr>Слайд 9</vt:lpstr>
      <vt:lpstr>ИТАЛИЯ – фея Бефана</vt:lpstr>
      <vt:lpstr>Слайд 11</vt:lpstr>
      <vt:lpstr>ШВЕЦИЯ - Юлтомтен и Юлниссаар</vt:lpstr>
      <vt:lpstr>Слайд 13</vt:lpstr>
      <vt:lpstr>ФИНЛЯНДИЯ - Йоулупукки</vt:lpstr>
      <vt:lpstr>Слайд 15</vt:lpstr>
      <vt:lpstr> УЗБЕКИСТАН - Корбобо</vt:lpstr>
      <vt:lpstr>Слайд 17</vt:lpstr>
      <vt:lpstr>ЧЕХИЯ и СЛОВАКИЯ - Микулаш</vt:lpstr>
      <vt:lpstr>Слайд 19</vt:lpstr>
      <vt:lpstr>ЯКУТИЯ - Чысхаан</vt:lpstr>
      <vt:lpstr>Слайд 21</vt:lpstr>
      <vt:lpstr>Слайд 22</vt:lpstr>
      <vt:lpstr>РОССИЯ - Дед Моро́з (Де́дко Моро́зко)  — персонаж русских легенд, в славянской мифологии — олицетворение зимних морозов, кузнец, сковывающий воду.</vt:lpstr>
      <vt:lpstr>История Деда Мороза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«Деды Морозы разных стран»</dc:title>
  <dc:creator>PC</dc:creator>
  <cp:lastModifiedBy>ЦДТ</cp:lastModifiedBy>
  <cp:revision>75</cp:revision>
  <dcterms:modified xsi:type="dcterms:W3CDTF">2020-12-22T05:29:14Z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1299893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