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4"/>
  </p:notesMasterIdLst>
  <p:sldIdLst>
    <p:sldId id="260" r:id="rId2"/>
    <p:sldId id="327" r:id="rId3"/>
    <p:sldId id="326" r:id="rId4"/>
    <p:sldId id="267" r:id="rId5"/>
    <p:sldId id="269" r:id="rId6"/>
    <p:sldId id="271" r:id="rId7"/>
    <p:sldId id="272" r:id="rId8"/>
    <p:sldId id="274" r:id="rId9"/>
    <p:sldId id="273" r:id="rId10"/>
    <p:sldId id="275" r:id="rId11"/>
    <p:sldId id="277" r:id="rId12"/>
    <p:sldId id="278" r:id="rId13"/>
    <p:sldId id="279" r:id="rId14"/>
    <p:sldId id="280" r:id="rId15"/>
    <p:sldId id="281" r:id="rId16"/>
    <p:sldId id="283" r:id="rId17"/>
    <p:sldId id="322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3" r:id="rId27"/>
    <p:sldId id="32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5E2D"/>
    <a:srgbClr val="BBFC80"/>
    <a:srgbClr val="A2F0F8"/>
    <a:srgbClr val="9CFEEB"/>
    <a:srgbClr val="B8F927"/>
    <a:srgbClr val="31DDEF"/>
    <a:srgbClr val="161B0B"/>
    <a:srgbClr val="66CCFF"/>
    <a:srgbClr val="FF66CC"/>
    <a:srgbClr val="99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4" autoAdjust="0"/>
    <p:restoredTop sz="94660"/>
  </p:normalViewPr>
  <p:slideViewPr>
    <p:cSldViewPr>
      <p:cViewPr>
        <p:scale>
          <a:sx n="80" d="100"/>
          <a:sy n="80" d="100"/>
        </p:scale>
        <p:origin x="-810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0D518-62C3-4E97-A8B3-37653093C302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119F6-AD80-44F0-9B2B-7AEB3C040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608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0153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883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883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883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883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883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883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883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883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883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88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8834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883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8834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883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883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883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883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883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883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883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88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4074-83E9-4CC0-BD9E-9F95F42EA4F3}" type="datetime1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403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58BF-FB7F-4ACC-B518-DB0E6B053F8A}" type="datetime1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687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671B-C547-4333-82C8-2B90AC672B7F}" type="datetime1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243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F557-F48A-42E1-8C46-C3AAC486EA7D}" type="datetime1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564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D657-3A5C-42BA-89AC-1325775BF8C5}" type="datetime1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541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4D3F-6D4E-4ACC-91C2-7E97C75F1458}" type="datetime1">
              <a:rPr lang="ru-RU" smtClean="0"/>
              <a:pPr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209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5236-C578-4505-8EE0-92113E44A5D7}" type="datetime1">
              <a:rPr lang="ru-RU" smtClean="0"/>
              <a:pPr/>
              <a:t>10.06.2024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207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7877-D628-4D8D-9430-7D83EB953E65}" type="datetime1">
              <a:rPr lang="ru-RU" smtClean="0"/>
              <a:pPr/>
              <a:t>10.06.2024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29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5E27-86ED-4A21-AA2C-4BF350424C03}" type="datetime1">
              <a:rPr lang="ru-RU" smtClean="0"/>
              <a:pPr/>
              <a:t>10.06.2024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64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4245-B719-47E2-93FA-21C909D3F197}" type="datetime1">
              <a:rPr lang="ru-RU" smtClean="0"/>
              <a:pPr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730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71CC-D0F2-42D7-923C-B06A6FE16FC5}" type="datetime1">
              <a:rPr lang="ru-RU" smtClean="0"/>
              <a:pPr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818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2824D-3332-421B-BED6-C4DA56EA969C}" type="datetime1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97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9" Type="http://schemas.openxmlformats.org/officeDocument/2006/relationships/slide" Target="slide40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34" Type="http://schemas.openxmlformats.org/officeDocument/2006/relationships/slide" Target="slide35.xml"/><Relationship Id="rId42" Type="http://schemas.openxmlformats.org/officeDocument/2006/relationships/slide" Target="slide43.xml"/><Relationship Id="rId47" Type="http://schemas.openxmlformats.org/officeDocument/2006/relationships/slide" Target="slide48.xml"/><Relationship Id="rId50" Type="http://schemas.openxmlformats.org/officeDocument/2006/relationships/slide" Target="slide51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38" Type="http://schemas.openxmlformats.org/officeDocument/2006/relationships/slide" Target="slide39.xml"/><Relationship Id="rId46" Type="http://schemas.openxmlformats.org/officeDocument/2006/relationships/slide" Target="slide47.xml"/><Relationship Id="rId2" Type="http://schemas.openxmlformats.org/officeDocument/2006/relationships/notesSlide" Target="../notesSlides/notesSlide1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41" Type="http://schemas.openxmlformats.org/officeDocument/2006/relationships/slide" Target="slide4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32" Type="http://schemas.openxmlformats.org/officeDocument/2006/relationships/slide" Target="slide33.xml"/><Relationship Id="rId37" Type="http://schemas.openxmlformats.org/officeDocument/2006/relationships/slide" Target="slide38.xml"/><Relationship Id="rId40" Type="http://schemas.openxmlformats.org/officeDocument/2006/relationships/slide" Target="slide41.xml"/><Relationship Id="rId45" Type="http://schemas.openxmlformats.org/officeDocument/2006/relationships/slide" Target="slide46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36" Type="http://schemas.openxmlformats.org/officeDocument/2006/relationships/slide" Target="slide37.xml"/><Relationship Id="rId49" Type="http://schemas.openxmlformats.org/officeDocument/2006/relationships/slide" Target="slide50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4" Type="http://schemas.openxmlformats.org/officeDocument/2006/relationships/slide" Target="slide45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36.xml"/><Relationship Id="rId43" Type="http://schemas.openxmlformats.org/officeDocument/2006/relationships/slide" Target="slide44.xml"/><Relationship Id="rId48" Type="http://schemas.openxmlformats.org/officeDocument/2006/relationships/slide" Target="slide49.xml"/><Relationship Id="rId8" Type="http://schemas.openxmlformats.org/officeDocument/2006/relationships/slide" Target="slide9.xml"/><Relationship Id="rId51" Type="http://schemas.openxmlformats.org/officeDocument/2006/relationships/slide" Target="slide5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207167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2C5E2D"/>
                </a:solidFill>
                <a:latin typeface="+mn-lt"/>
              </a:rPr>
              <a:t>« В гостях у </a:t>
            </a:r>
            <a:r>
              <a:rPr lang="ru-RU" sz="6000" b="1" dirty="0" err="1" smtClean="0">
                <a:solidFill>
                  <a:srgbClr val="2C5E2D"/>
                </a:solidFill>
                <a:latin typeface="+mn-lt"/>
              </a:rPr>
              <a:t>Лесовичка</a:t>
            </a:r>
            <a:r>
              <a:rPr lang="ru-RU" sz="6000" b="1" dirty="0" smtClean="0">
                <a:solidFill>
                  <a:srgbClr val="2C5E2D"/>
                </a:solidFill>
                <a:latin typeface="+mn-lt"/>
              </a:rPr>
              <a:t>»</a:t>
            </a:r>
            <a:r>
              <a:rPr lang="ru-RU" sz="5300" dirty="0" smtClean="0"/>
              <a:t/>
            </a:r>
            <a:br>
              <a:rPr lang="ru-RU" sz="5300" dirty="0" smtClean="0"/>
            </a:br>
            <a:endParaRPr lang="ru-RU" sz="3600" b="1" dirty="0">
              <a:solidFill>
                <a:srgbClr val="161B0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00166" y="928670"/>
            <a:ext cx="6400800" cy="129614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032" name="Picture 8" descr="C:\Users\НАТА\Desktop\bef16732423f29e3cb1abc233793c6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2857500"/>
            <a:ext cx="28829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C\Desktop\art-detskaya-ezhik-yablochk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857760"/>
            <a:ext cx="2500330" cy="1875248"/>
          </a:xfrm>
          <a:prstGeom prst="rect">
            <a:avLst/>
          </a:prstGeom>
          <a:noFill/>
        </p:spPr>
      </p:pic>
      <p:pic>
        <p:nvPicPr>
          <p:cNvPr id="1027" name="Picture 3" descr="C:\Users\PC\Desktop\f85fe3af49ba954743093344775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3143248"/>
            <a:ext cx="1720682" cy="1217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786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Птицы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884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Красно-бурая хохлатка</a:t>
            </a:r>
          </a:p>
          <a:p>
            <a:pPr marL="0" indent="0">
              <a:buNone/>
            </a:pPr>
            <a:r>
              <a:rPr lang="ru-RU" dirty="0" smtClean="0"/>
              <a:t>Ест рябину без остатка.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7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8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365758" y="2578790"/>
            <a:ext cx="6412483" cy="3717000"/>
            <a:chOff x="971600" y="2658562"/>
            <a:chExt cx="6412483" cy="3717000"/>
          </a:xfrm>
          <a:noFill/>
        </p:grpSpPr>
        <p:sp>
          <p:nvSpPr>
            <p:cNvPr id="13" name="Прямоугольник 12"/>
            <p:cNvSpPr/>
            <p:nvPr/>
          </p:nvSpPr>
          <p:spPr>
            <a:xfrm>
              <a:off x="971600" y="2775162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свиристель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4" name="Picture 2" descr="http://znaew.ru/images/200/188/17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3"/>
            <a:stretch/>
          </p:blipFill>
          <p:spPr bwMode="auto">
            <a:xfrm flipH="1">
              <a:off x="4163679" y="2658562"/>
              <a:ext cx="2376264" cy="3699919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310611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Звери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406" y="9637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Меньше тигра, больше кошки,</a:t>
            </a:r>
          </a:p>
          <a:p>
            <a:pPr marL="0" indent="0">
              <a:buNone/>
            </a:pPr>
            <a:r>
              <a:rPr lang="ru-RU" dirty="0" smtClean="0"/>
              <a:t>Над ушами – кисти-рожки.</a:t>
            </a:r>
          </a:p>
          <a:p>
            <a:pPr marL="0" indent="0">
              <a:buNone/>
            </a:pPr>
            <a:r>
              <a:rPr lang="ru-RU" dirty="0" smtClean="0"/>
              <a:t>С виду кроток, но не верь:</a:t>
            </a:r>
          </a:p>
          <a:p>
            <a:pPr marL="0" indent="0">
              <a:buNone/>
            </a:pPr>
            <a:r>
              <a:rPr lang="ru-RU" dirty="0" smtClean="0"/>
              <a:t>Страшен в гневе этот зверь.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7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410719" y="2043414"/>
            <a:ext cx="7675120" cy="4814586"/>
            <a:chOff x="1157323" y="2527731"/>
            <a:chExt cx="6412483" cy="3827806"/>
          </a:xfrm>
          <a:noFill/>
        </p:grpSpPr>
        <p:sp>
          <p:nvSpPr>
            <p:cNvPr id="13" name="Прямоугольник 12"/>
            <p:cNvSpPr/>
            <p:nvPr/>
          </p:nvSpPr>
          <p:spPr>
            <a:xfrm>
              <a:off x="1157323" y="2755137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 рысь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4" name="Picture 2" descr="C:\Users\-\Downloads\post-79001-1257328642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"/>
            <a:stretch/>
          </p:blipFill>
          <p:spPr bwMode="auto">
            <a:xfrm>
              <a:off x="1678866" y="2527731"/>
              <a:ext cx="4842606" cy="3275449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228560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Звери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526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Не барашек и не кот,</a:t>
            </a:r>
          </a:p>
          <a:p>
            <a:pPr marL="0" indent="0">
              <a:buNone/>
            </a:pPr>
            <a:r>
              <a:rPr lang="ru-RU" dirty="0" smtClean="0"/>
              <a:t>Носит шубу круглый год.</a:t>
            </a:r>
          </a:p>
          <a:p>
            <a:pPr marL="0" indent="0">
              <a:buNone/>
            </a:pPr>
            <a:r>
              <a:rPr lang="ru-RU" dirty="0" smtClean="0"/>
              <a:t>Шуба серая для – лета, </a:t>
            </a:r>
          </a:p>
          <a:p>
            <a:pPr marL="0" indent="0">
              <a:buNone/>
            </a:pPr>
            <a:r>
              <a:rPr lang="ru-RU" dirty="0" smtClean="0"/>
              <a:t>А зимой белого цвета.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7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115616" y="2955947"/>
            <a:ext cx="6412483" cy="3600400"/>
            <a:chOff x="971600" y="2775162"/>
            <a:chExt cx="6412483" cy="3600400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971600" y="2775162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           заяц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2" descr="C:\Users\-\Desktop\с рабочего стола\Клипарт\244806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527" y="2775162"/>
              <a:ext cx="2880320" cy="3230359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421831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Звери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227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Трав копытами касаясь,</a:t>
            </a:r>
          </a:p>
          <a:p>
            <a:pPr marL="0" indent="0">
              <a:buNone/>
            </a:pPr>
            <a:r>
              <a:rPr lang="ru-RU" dirty="0" smtClean="0"/>
              <a:t>Ходит по лесу красавец,</a:t>
            </a:r>
          </a:p>
          <a:p>
            <a:pPr marL="0" indent="0">
              <a:buNone/>
            </a:pPr>
            <a:r>
              <a:rPr lang="ru-RU" dirty="0" smtClean="0"/>
              <a:t>Ходит смело и легко.</a:t>
            </a:r>
          </a:p>
          <a:p>
            <a:pPr marL="0" indent="0">
              <a:buNone/>
            </a:pPr>
            <a:r>
              <a:rPr lang="ru-RU" dirty="0" smtClean="0"/>
              <a:t>Рога раскинув широко.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7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1166588" y="2591588"/>
            <a:ext cx="6935316" cy="4005849"/>
            <a:chOff x="1464215" y="628988"/>
            <a:chExt cx="6935316" cy="4005849"/>
          </a:xfrm>
          <a:noFill/>
        </p:grpSpPr>
        <p:sp>
          <p:nvSpPr>
            <p:cNvPr id="16" name="Прямоугольник 15"/>
            <p:cNvSpPr/>
            <p:nvPr/>
          </p:nvSpPr>
          <p:spPr>
            <a:xfrm>
              <a:off x="1464215" y="628988"/>
              <a:ext cx="6624736" cy="38535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лось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7" name="Picture 2" descr="http://magazin-poputi.ru/image/data/zagruzka-rukami/losi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628988"/>
              <a:ext cx="5267691" cy="4005849"/>
            </a:xfrm>
            <a:prstGeom prst="rect">
              <a:avLst/>
            </a:prstGeom>
            <a:grpFill/>
            <a:extLst/>
          </p:spPr>
        </p:pic>
      </p:grpSp>
    </p:spTree>
    <p:extLst>
      <p:ext uri="{BB962C8B-B14F-4D97-AF65-F5344CB8AC3E}">
        <p14:creationId xmlns:p14="http://schemas.microsoft.com/office/powerpoint/2010/main" xmlns="" val="258321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Звери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94637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Кто по ёлкам ловко скачет</a:t>
            </a:r>
          </a:p>
          <a:p>
            <a:pPr marL="0" indent="0">
              <a:buNone/>
            </a:pPr>
            <a:r>
              <a:rPr lang="ru-RU" dirty="0" smtClean="0"/>
              <a:t>И взлетает на дубы?</a:t>
            </a:r>
          </a:p>
          <a:p>
            <a:pPr marL="0" indent="0">
              <a:buNone/>
            </a:pPr>
            <a:r>
              <a:rPr lang="ru-RU" dirty="0" smtClean="0"/>
              <a:t>Кто в дупле орехи прячет,</a:t>
            </a:r>
          </a:p>
          <a:p>
            <a:pPr marL="0" indent="0">
              <a:buNone/>
            </a:pPr>
            <a:r>
              <a:rPr lang="ru-RU" dirty="0" smtClean="0"/>
              <a:t>Сушит на зиму грибы?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4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7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365758" y="2676131"/>
            <a:ext cx="6412483" cy="3600400"/>
            <a:chOff x="1705289" y="1340768"/>
            <a:chExt cx="6412483" cy="3600400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1705289" y="1340768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белка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2" descr="C:\Users\-\Desktop\с рабочего стола\Клипарт\0_7be72_6b886cde_X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2551" y="1395174"/>
              <a:ext cx="3960440" cy="3197908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266492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Звери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550" y="95610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Он большой и неуклюжий,</a:t>
            </a:r>
          </a:p>
          <a:p>
            <a:pPr marL="0" indent="0">
              <a:buNone/>
            </a:pPr>
            <a:r>
              <a:rPr lang="ru-RU" dirty="0" smtClean="0"/>
              <a:t>Громко может он реветь.</a:t>
            </a:r>
          </a:p>
          <a:p>
            <a:pPr marL="0" indent="0">
              <a:buNone/>
            </a:pPr>
            <a:r>
              <a:rPr lang="ru-RU" dirty="0" smtClean="0"/>
              <a:t>Чтоб спастись от зимней стужи.</a:t>
            </a:r>
          </a:p>
          <a:p>
            <a:pPr marL="0" indent="0">
              <a:buNone/>
            </a:pPr>
            <a:r>
              <a:rPr lang="ru-RU" dirty="0" smtClean="0"/>
              <a:t>Спит в берлоге кто?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50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7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1475656" y="2876908"/>
            <a:ext cx="6412483" cy="3600400"/>
            <a:chOff x="1718899" y="1340768"/>
            <a:chExt cx="6412483" cy="3600400"/>
          </a:xfrm>
          <a:noFill/>
        </p:grpSpPr>
        <p:sp>
          <p:nvSpPr>
            <p:cNvPr id="15" name="Прямоугольник 14"/>
            <p:cNvSpPr/>
            <p:nvPr/>
          </p:nvSpPr>
          <p:spPr>
            <a:xfrm>
              <a:off x="1718899" y="1340768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медведь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6" name="Picture 2" descr="C:\Users\-\Desktop\с рабочего стола\Клипарт\434_big-brown-bear (1)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3521" y="1475306"/>
              <a:ext cx="4324251" cy="2972309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251080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Звери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112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Хвост пушистый,</a:t>
            </a:r>
          </a:p>
          <a:p>
            <a:pPr marL="0" indent="0">
              <a:buNone/>
            </a:pPr>
            <a:r>
              <a:rPr lang="ru-RU" dirty="0" smtClean="0"/>
              <a:t>Мех золотистый,</a:t>
            </a:r>
          </a:p>
          <a:p>
            <a:pPr marL="0" indent="0">
              <a:buNone/>
            </a:pPr>
            <a:r>
              <a:rPr lang="ru-RU" dirty="0" smtClean="0"/>
              <a:t>В лесу живёт,</a:t>
            </a:r>
          </a:p>
          <a:p>
            <a:pPr marL="0" indent="0">
              <a:buNone/>
            </a:pPr>
            <a:r>
              <a:rPr lang="ru-RU" dirty="0" smtClean="0"/>
              <a:t>В деревне кур крадёт.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6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7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547664" y="2878494"/>
            <a:ext cx="6412483" cy="3600400"/>
            <a:chOff x="1187624" y="908720"/>
            <a:chExt cx="6412483" cy="3600400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1187624" y="908720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       лиса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2" descr="http://clipartix.com/wp-content/uploads/2016/03/Transparent-fox-clipart-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1102919"/>
              <a:ext cx="3600400" cy="3212001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134830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Звери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5405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 овчарку он похож.</a:t>
            </a:r>
          </a:p>
          <a:p>
            <a:pPr marL="0" indent="0">
              <a:buNone/>
            </a:pPr>
            <a:r>
              <a:rPr lang="ru-RU" dirty="0" smtClean="0"/>
              <a:t>Что ни зуб – то острый нож!</a:t>
            </a:r>
          </a:p>
          <a:p>
            <a:pPr marL="0" indent="0">
              <a:buNone/>
            </a:pPr>
            <a:r>
              <a:rPr lang="ru-RU" dirty="0" smtClean="0"/>
              <a:t>Он бежит, оскалив пасть, </a:t>
            </a:r>
          </a:p>
          <a:p>
            <a:pPr marL="0" indent="0">
              <a:buNone/>
            </a:pPr>
            <a:r>
              <a:rPr lang="ru-RU" dirty="0" smtClean="0"/>
              <a:t>На овцу готов напасть.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70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7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1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1453676" y="3232953"/>
            <a:ext cx="6434463" cy="3600400"/>
            <a:chOff x="801797" y="1340768"/>
            <a:chExt cx="6434463" cy="3600400"/>
          </a:xfrm>
          <a:noFill/>
        </p:grpSpPr>
        <p:sp>
          <p:nvSpPr>
            <p:cNvPr id="14" name="Прямоугольник 13"/>
            <p:cNvSpPr/>
            <p:nvPr/>
          </p:nvSpPr>
          <p:spPr>
            <a:xfrm>
              <a:off x="801797" y="1340768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    волк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5" name="Picture 2" descr="C:\Users\-\Desktop\с рабочего стола\Клипарт\113500597_0_966a3_3e2f2a84_X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1183" y="1517305"/>
              <a:ext cx="4255077" cy="3247326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139110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Насекомые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939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Модница крылатая,</a:t>
            </a:r>
          </a:p>
          <a:p>
            <a:pPr marL="0" indent="0">
              <a:buNone/>
            </a:pPr>
            <a:r>
              <a:rPr lang="ru-RU" dirty="0" smtClean="0"/>
              <a:t>Платье полосатое.</a:t>
            </a:r>
          </a:p>
          <a:p>
            <a:pPr marL="0" indent="0">
              <a:buNone/>
            </a:pPr>
            <a:r>
              <a:rPr lang="ru-RU" dirty="0" smtClean="0"/>
              <a:t>Ростом хоть и кроха,</a:t>
            </a:r>
          </a:p>
          <a:p>
            <a:pPr marL="0" indent="0">
              <a:buNone/>
            </a:pPr>
            <a:r>
              <a:rPr lang="ru-RU" dirty="0" smtClean="0"/>
              <a:t>Укусит – будет плохо.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1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365758" y="2776324"/>
            <a:ext cx="6412483" cy="3600400"/>
            <a:chOff x="1340597" y="1700808"/>
            <a:chExt cx="6412483" cy="3600400"/>
          </a:xfrm>
          <a:noFill/>
        </p:grpSpPr>
        <p:sp>
          <p:nvSpPr>
            <p:cNvPr id="13" name="Прямоугольник 12"/>
            <p:cNvSpPr/>
            <p:nvPr/>
          </p:nvSpPr>
          <p:spPr>
            <a:xfrm>
              <a:off x="1340597" y="1700808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     оса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4" name="Picture 2" descr="https://im0-tub-ru.yandex.net/i?id=a57d926e400e3f82ad066d4e0ca3f63f&amp;n=33&amp;h=215&amp;w=32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2204864"/>
              <a:ext cx="4117185" cy="2740542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3280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Насекомые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Прыгает пружинка –</a:t>
            </a:r>
          </a:p>
          <a:p>
            <a:pPr marL="0" indent="0">
              <a:buNone/>
            </a:pPr>
            <a:r>
              <a:rPr lang="ru-RU" dirty="0" smtClean="0"/>
              <a:t>Зелёная спинка –</a:t>
            </a:r>
          </a:p>
          <a:p>
            <a:pPr marL="0" indent="0">
              <a:buNone/>
            </a:pPr>
            <a:r>
              <a:rPr lang="ru-RU" dirty="0" smtClean="0"/>
              <a:t>С травы на былинку.</a:t>
            </a:r>
          </a:p>
          <a:p>
            <a:pPr marL="0" indent="0">
              <a:buNone/>
            </a:pPr>
            <a:r>
              <a:rPr lang="ru-RU" dirty="0" smtClean="0"/>
              <a:t>С ветки на тропинку.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475656" y="2636912"/>
            <a:ext cx="6412483" cy="3600400"/>
            <a:chOff x="1346203" y="683670"/>
            <a:chExt cx="6412483" cy="3600400"/>
          </a:xfrm>
          <a:noFill/>
        </p:grpSpPr>
        <p:sp>
          <p:nvSpPr>
            <p:cNvPr id="13" name="Прямоугольник 12"/>
            <p:cNvSpPr/>
            <p:nvPr/>
          </p:nvSpPr>
          <p:spPr>
            <a:xfrm>
              <a:off x="1346203" y="683670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кузнечик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4" name="Picture 2" descr="http://nashzeleniymir.ru/wp-content/uploads/2016/05/%D0%9A%D1%83%D0%B7%D0%BD%D0%B5%D1%87%D0%B8%D0%BA-%D1%84%D0%BE%D1%82%D0%BE-768x362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 bwMode="auto">
            <a:xfrm>
              <a:off x="1903751" y="912128"/>
              <a:ext cx="5650672" cy="2729488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73367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Правила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Игрок выбирает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одну карточку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 номером вопроса 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отвечает на вопрос.</a:t>
            </a:r>
          </a:p>
          <a:p>
            <a:pPr>
              <a:buBlip>
                <a:blip r:embed="rId2"/>
              </a:buBlip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Для проверки ответа, нужно кликнуть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 полю слайда.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Для того,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чтобы, перейти к началу игры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нужно кликнуть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 листочку, который находится в нижнем правом углу страницы.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Picture 1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27763" y="6092825"/>
            <a:ext cx="25209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111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Насекомые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970" y="93273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Мы – лесные жители,</a:t>
            </a:r>
          </a:p>
          <a:p>
            <a:pPr marL="0" indent="0">
              <a:buNone/>
            </a:pPr>
            <a:r>
              <a:rPr lang="ru-RU" dirty="0" smtClean="0"/>
              <a:t>Мудрые строители.</a:t>
            </a:r>
          </a:p>
          <a:p>
            <a:pPr marL="0" indent="0">
              <a:buNone/>
            </a:pPr>
            <a:r>
              <a:rPr lang="ru-RU" dirty="0" smtClean="0"/>
              <a:t>Из иголок всей артелью</a:t>
            </a:r>
          </a:p>
          <a:p>
            <a:pPr marL="0" indent="0">
              <a:buNone/>
            </a:pPr>
            <a:r>
              <a:rPr lang="ru-RU" dirty="0" smtClean="0"/>
              <a:t>Строим дом себе под елью.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3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305106" y="2720012"/>
            <a:ext cx="6795286" cy="3936803"/>
            <a:chOff x="1156878" y="476672"/>
            <a:chExt cx="6412483" cy="3600400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1156878" y="476672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муравей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2" descr="https://im0-tub-ru.yandex.net/i?id=6527a41e90cee3ae69b32baced33fc5e&amp;n=33&amp;h=215&amp;w=43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78799" y="1277786"/>
              <a:ext cx="4104456" cy="2047876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145425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Насекомые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406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Ходит рогуля на шести ходулях.</a:t>
            </a:r>
          </a:p>
          <a:p>
            <a:pPr marL="0" indent="0">
              <a:buNone/>
            </a:pPr>
            <a:r>
              <a:rPr lang="ru-RU" dirty="0" smtClean="0"/>
              <a:t>Вдоль спины себя сломал,</a:t>
            </a:r>
          </a:p>
          <a:p>
            <a:pPr marL="0" indent="0">
              <a:buNone/>
            </a:pPr>
            <a:r>
              <a:rPr lang="ru-RU" dirty="0" smtClean="0"/>
              <a:t>Крылья белые достал,</a:t>
            </a:r>
          </a:p>
          <a:p>
            <a:pPr marL="0" indent="0">
              <a:buNone/>
            </a:pPr>
            <a:r>
              <a:rPr lang="ru-RU" dirty="0" smtClean="0"/>
              <a:t>Зажужжал рогуля, полетел, как пуля.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40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365758" y="2564904"/>
            <a:ext cx="6412483" cy="3600400"/>
            <a:chOff x="1538919" y="812317"/>
            <a:chExt cx="6412483" cy="36004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538919" y="812317"/>
              <a:ext cx="6412483" cy="360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      жук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2" descr="http://www.photogallerys.ru/clipart/zhuki/scarab6picture2013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2795022">
              <a:off x="4142258" y="1931664"/>
              <a:ext cx="3557450" cy="1980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43423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Насекомые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704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ярком платье модница,</a:t>
            </a:r>
          </a:p>
          <a:p>
            <a:pPr marL="0" indent="0">
              <a:buNone/>
            </a:pPr>
            <a:r>
              <a:rPr lang="ru-RU" dirty="0" smtClean="0"/>
              <a:t>Погулять охотница.</a:t>
            </a:r>
          </a:p>
          <a:p>
            <a:pPr marL="0" indent="0">
              <a:buNone/>
            </a:pPr>
            <a:r>
              <a:rPr lang="ru-RU" dirty="0" smtClean="0"/>
              <a:t>От цветка к цветку порхает,</a:t>
            </a:r>
          </a:p>
          <a:p>
            <a:pPr marL="0" indent="0">
              <a:buNone/>
            </a:pPr>
            <a:r>
              <a:rPr lang="ru-RU" dirty="0" smtClean="0"/>
              <a:t>Утомится – отдыхает.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5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663140" y="2712951"/>
            <a:ext cx="6412483" cy="3600400"/>
            <a:chOff x="1538917" y="1124744"/>
            <a:chExt cx="6412483" cy="3600400"/>
          </a:xfrm>
          <a:noFill/>
        </p:grpSpPr>
        <p:sp>
          <p:nvSpPr>
            <p:cNvPr id="13" name="Прямоугольник 12"/>
            <p:cNvSpPr/>
            <p:nvPr/>
          </p:nvSpPr>
          <p:spPr>
            <a:xfrm>
              <a:off x="1538917" y="1124744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бабочка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4" name="Picture 2" descr="C:\Users\-\Desktop\с рабочего стола\Клипарт\0_c3de1_eb1dccb5_ori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11958" y="1356225"/>
              <a:ext cx="3384377" cy="3137438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147715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Насекомые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То погаснет, то зажжётся</a:t>
            </a:r>
          </a:p>
          <a:p>
            <a:pPr marL="0" indent="0">
              <a:buNone/>
            </a:pPr>
            <a:r>
              <a:rPr lang="ru-RU" dirty="0" smtClean="0"/>
              <a:t>Ночью в роще огонёк.</a:t>
            </a:r>
          </a:p>
          <a:p>
            <a:pPr marL="0" indent="0">
              <a:buNone/>
            </a:pPr>
            <a:r>
              <a:rPr lang="ru-RU" dirty="0" smtClean="0"/>
              <a:t>Угадай, как он зовётся?</a:t>
            </a:r>
          </a:p>
          <a:p>
            <a:pPr marL="0" indent="0">
              <a:buNone/>
            </a:pPr>
            <a:r>
              <a:rPr lang="ru-RU" dirty="0" smtClean="0"/>
              <a:t>Золотистый ….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60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684350" y="2295969"/>
            <a:ext cx="6412483" cy="4041020"/>
            <a:chOff x="1538917" y="904434"/>
            <a:chExt cx="6412483" cy="4041020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1538917" y="1124744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светлячок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2" descr="http://hstatic.net/418/1000070418/10/2016/4-23/animation_gif_insect_anh_dong__68_.gif"/>
            <p:cNvPicPr>
              <a:picLocks noChangeAspect="1" noChangeArrowheads="1" noCrop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406704">
              <a:off x="3759743" y="1308535"/>
              <a:ext cx="4041020" cy="3232817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323866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Насекомые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893" y="8367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Летит, пищит,</a:t>
            </a:r>
          </a:p>
          <a:p>
            <a:pPr marL="0" indent="0">
              <a:buNone/>
            </a:pPr>
            <a:r>
              <a:rPr lang="ru-RU" dirty="0" smtClean="0"/>
              <a:t>Ножки длинные тащит,</a:t>
            </a:r>
          </a:p>
          <a:p>
            <a:pPr marL="0" indent="0">
              <a:buNone/>
            </a:pPr>
            <a:r>
              <a:rPr lang="ru-RU" dirty="0" smtClean="0"/>
              <a:t>Случай не упустит:</a:t>
            </a:r>
          </a:p>
          <a:p>
            <a:pPr marL="0" indent="0">
              <a:buNone/>
            </a:pPr>
            <a:r>
              <a:rPr lang="ru-RU" dirty="0" smtClean="0"/>
              <a:t>Сядет и укусит.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7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1043608" y="2985628"/>
            <a:ext cx="6796547" cy="3517069"/>
            <a:chOff x="1102372" y="1662539"/>
            <a:chExt cx="7156587" cy="3937794"/>
          </a:xfrm>
          <a:noFill/>
        </p:grpSpPr>
        <p:sp>
          <p:nvSpPr>
            <p:cNvPr id="15" name="Прямоугольник 14"/>
            <p:cNvSpPr/>
            <p:nvPr/>
          </p:nvSpPr>
          <p:spPr>
            <a:xfrm>
              <a:off x="1102372" y="1662539"/>
              <a:ext cx="7156587" cy="39377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      комар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6" name="Picture 2" descr="http://www.gla.ac.uk/media/media_229366_en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01441" y="2083264"/>
              <a:ext cx="4457518" cy="3096344"/>
            </a:xfrm>
            <a:prstGeom prst="rect">
              <a:avLst/>
            </a:prstGeom>
            <a:grpFill/>
            <a:extLst/>
          </p:spPr>
        </p:pic>
      </p:grpSp>
    </p:spTree>
    <p:extLst>
      <p:ext uri="{BB962C8B-B14F-4D97-AF65-F5344CB8AC3E}">
        <p14:creationId xmlns:p14="http://schemas.microsoft.com/office/powerpoint/2010/main" xmlns="" val="222692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Деревья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637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Ягоды – не сладость,</a:t>
            </a:r>
          </a:p>
          <a:p>
            <a:pPr marL="0" indent="0">
              <a:buNone/>
            </a:pPr>
            <a:r>
              <a:rPr lang="ru-RU" dirty="0" smtClean="0"/>
              <a:t>Зато глазу – радость,</a:t>
            </a:r>
          </a:p>
          <a:p>
            <a:pPr marL="0" indent="0">
              <a:buNone/>
            </a:pPr>
            <a:r>
              <a:rPr lang="ru-RU" dirty="0" smtClean="0"/>
              <a:t>И садам – украшение,</a:t>
            </a:r>
          </a:p>
          <a:p>
            <a:pPr marL="0" indent="0">
              <a:buNone/>
            </a:pPr>
            <a:r>
              <a:rPr lang="ru-RU" dirty="0" smtClean="0"/>
              <a:t>И дроздам – угощение.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727466" y="1628800"/>
            <a:ext cx="7372926" cy="4513223"/>
            <a:chOff x="1201786" y="1938813"/>
            <a:chExt cx="6412483" cy="36004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201786" y="1938813"/>
              <a:ext cx="6412483" cy="360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           рябина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2" descr="https://image.jimcdn.com/app/cms/image/transf/dimension=450x10000:format=png/path/saa11c5cd12998507/image/ica405e504eefb6d6/version/1425267469/ima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1938813"/>
              <a:ext cx="2700300" cy="36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60989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Деревья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 меня длинней иголки, чем у ёлки.</a:t>
            </a:r>
          </a:p>
          <a:p>
            <a:pPr marL="0" indent="0">
              <a:buNone/>
            </a:pPr>
            <a:r>
              <a:rPr lang="ru-RU" dirty="0" smtClean="0"/>
              <a:t>Очень прямо я расту в высоту.</a:t>
            </a:r>
          </a:p>
          <a:p>
            <a:pPr marL="0" indent="0">
              <a:buNone/>
            </a:pPr>
            <a:r>
              <a:rPr lang="ru-RU" dirty="0" smtClean="0"/>
              <a:t>Если я не на опушке,</a:t>
            </a:r>
          </a:p>
          <a:p>
            <a:pPr marL="0" indent="0">
              <a:buNone/>
            </a:pPr>
            <a:r>
              <a:rPr lang="ru-RU" dirty="0" smtClean="0"/>
              <a:t>Ветви – только на макушке.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2173618" y="1820525"/>
            <a:ext cx="6953034" cy="4163486"/>
            <a:chOff x="1187624" y="1891933"/>
            <a:chExt cx="6412483" cy="3600400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1187624" y="1891933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    сосна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2" descr="http://krymwood.ru/wp-content/uploads/2016/12/%D1%82%D0%B5%D0%BA%D1%81%D1%82-1-%D0%BA%D0%B0%D1%80%D1%82%D0%B8%D0%BD%D0%BA%D0%B0-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4" b="3"/>
            <a:stretch/>
          </p:blipFill>
          <p:spPr bwMode="auto">
            <a:xfrm>
              <a:off x="2998338" y="1912856"/>
              <a:ext cx="4601769" cy="3579477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17859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Деревья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406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Что за дерево стоит –</a:t>
            </a:r>
          </a:p>
          <a:p>
            <a:pPr marL="0" indent="0">
              <a:buNone/>
            </a:pPr>
            <a:r>
              <a:rPr lang="ru-RU" dirty="0" smtClean="0"/>
              <a:t>Ветра нет, а лист дрожит?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1" y="5985545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276721" y="1810908"/>
            <a:ext cx="7797285" cy="4847442"/>
            <a:chOff x="1187624" y="1666753"/>
            <a:chExt cx="6578510" cy="3825580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1187624" y="1891933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   осина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4" descr="http://i047.radikal.ru/1303/e1/cd16e262db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566" y="1666753"/>
              <a:ext cx="4861568" cy="3432266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331797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Деревья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92300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Есть у родственницы ёлки</a:t>
            </a:r>
          </a:p>
          <a:p>
            <a:pPr marL="0" indent="0">
              <a:buNone/>
            </a:pPr>
            <a:r>
              <a:rPr lang="ru-RU" dirty="0" smtClean="0"/>
              <a:t>Неколючие иголки,</a:t>
            </a:r>
          </a:p>
          <a:p>
            <a:pPr marL="0" indent="0">
              <a:buNone/>
            </a:pPr>
            <a:r>
              <a:rPr lang="ru-RU" dirty="0" smtClean="0"/>
              <a:t>Но, в отличие от ёлки,</a:t>
            </a:r>
          </a:p>
          <a:p>
            <a:pPr marL="0" indent="0">
              <a:buNone/>
            </a:pPr>
            <a:r>
              <a:rPr lang="ru-RU" dirty="0" smtClean="0"/>
              <a:t>Опадают те иголки.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4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827584" y="247614"/>
            <a:ext cx="7969422" cy="6109222"/>
            <a:chOff x="1600567" y="1501640"/>
            <a:chExt cx="6412483" cy="4103327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1600567" y="1501640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     </a:t>
              </a:r>
            </a:p>
            <a:p>
              <a:pPr lvl="0"/>
              <a:endPara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  <a:p>
              <a:pPr lvl="0"/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  <a:p>
              <a:pPr lvl="0"/>
              <a:endPara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  <a:p>
              <a:pPr lvl="0"/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   лиственница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2" descr="http://treesnm.ru/shopimages/lardec_big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2038857"/>
              <a:ext cx="1800200" cy="3566110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131444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Деревья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93273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Что же это за девица:</a:t>
            </a:r>
          </a:p>
          <a:p>
            <a:pPr marL="0" indent="0">
              <a:buNone/>
            </a:pPr>
            <a:r>
              <a:rPr lang="ru-RU" dirty="0" smtClean="0"/>
              <a:t>Не швея, не мастерица,</a:t>
            </a:r>
          </a:p>
          <a:p>
            <a:pPr marL="0" indent="0">
              <a:buNone/>
            </a:pPr>
            <a:r>
              <a:rPr lang="ru-RU" dirty="0" smtClean="0"/>
              <a:t>Ничего сама не шьёт,</a:t>
            </a:r>
          </a:p>
          <a:p>
            <a:pPr marL="0" indent="0">
              <a:buNone/>
            </a:pPr>
            <a:r>
              <a:rPr lang="ru-RU" dirty="0" smtClean="0"/>
              <a:t>А в иголках круглый год.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50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755576" y="1408130"/>
            <a:ext cx="7416824" cy="4829182"/>
            <a:chOff x="1043608" y="1517731"/>
            <a:chExt cx="6412483" cy="3840073"/>
          </a:xfrm>
          <a:noFill/>
        </p:grpSpPr>
        <p:sp>
          <p:nvSpPr>
            <p:cNvPr id="13" name="Прямоугольник 12"/>
            <p:cNvSpPr/>
            <p:nvPr/>
          </p:nvSpPr>
          <p:spPr>
            <a:xfrm>
              <a:off x="1043608" y="1517731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              ель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4" name="Picture 2" descr="http://up.picr.de/27664008zw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105" y="1726609"/>
              <a:ext cx="2566750" cy="3631195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252391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3353762"/>
              </p:ext>
            </p:extLst>
          </p:nvPr>
        </p:nvGraphicFramePr>
        <p:xfrm>
          <a:off x="598583" y="864016"/>
          <a:ext cx="7946834" cy="51758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81224"/>
                <a:gridCol w="720080"/>
                <a:gridCol w="720080"/>
                <a:gridCol w="720080"/>
                <a:gridCol w="720080"/>
                <a:gridCol w="720080"/>
                <a:gridCol w="720080"/>
                <a:gridCol w="745130"/>
              </a:tblGrid>
              <a:tr h="6856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</a:rPr>
                        <a:t>Птицы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3" action="ppaction://hlinksldjump"/>
                        </a:rPr>
                        <a:t>10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4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5" action="ppaction://hlinksldjump"/>
                        </a:rPr>
                        <a:t>30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6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7" action="ppaction://hlinksldjump"/>
                        </a:rPr>
                        <a:t>50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8" action="ppaction://hlinksldjump"/>
                        </a:rPr>
                        <a:t>60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9" action="ppaction://hlinksldjump"/>
                        </a:rPr>
                        <a:t>70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</a:tr>
              <a:tr h="6856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</a:rPr>
                        <a:t>Звери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10" action="ppaction://hlinksldjump"/>
                        </a:rPr>
                        <a:t>10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11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12" action="ppaction://hlinksldjump"/>
                        </a:rPr>
                        <a:t>30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13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14" action="ppaction://hlinksldjump"/>
                        </a:rPr>
                        <a:t>50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15" action="ppaction://hlinksldjump"/>
                        </a:rPr>
                        <a:t>60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16" action="ppaction://hlinksldjump"/>
                        </a:rPr>
                        <a:t>70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</a:tr>
              <a:tr h="6856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</a:rPr>
                        <a:t>Насекомые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17" action="ppaction://hlinksldjump"/>
                        </a:rPr>
                        <a:t>10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18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19" action="ppaction://hlinksldjump"/>
                        </a:rPr>
                        <a:t>30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20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21" action="ppaction://hlinksldjump"/>
                        </a:rPr>
                        <a:t>50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22" action="ppaction://hlinksldjump"/>
                        </a:rPr>
                        <a:t>60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23" action="ppaction://hlinksldjump"/>
                        </a:rPr>
                        <a:t>70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</a:tr>
              <a:tr h="6856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</a:rPr>
                        <a:t>Деревья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24" action="ppaction://hlinksldjump"/>
                        </a:rPr>
                        <a:t>10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25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26" action="ppaction://hlinksldjump"/>
                        </a:rPr>
                        <a:t>30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27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28" action="ppaction://hlinksldjump"/>
                        </a:rPr>
                        <a:t>50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29" action="ppaction://hlinksldjump"/>
                        </a:rPr>
                        <a:t>60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30" action="ppaction://hlinksldjump"/>
                        </a:rPr>
                        <a:t>70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</a:tr>
              <a:tr h="6856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</a:rPr>
                        <a:t>Кустарники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31" action="ppaction://hlinksldjump"/>
                        </a:rPr>
                        <a:t>10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32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33" action="ppaction://hlinksldjump"/>
                        </a:rPr>
                        <a:t>30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34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35" action="ppaction://hlinksldjump"/>
                        </a:rPr>
                        <a:t>50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36" action="ppaction://hlinksldjump"/>
                        </a:rPr>
                        <a:t>60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37" action="ppaction://hlinksldjump"/>
                        </a:rPr>
                        <a:t>70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</a:tr>
              <a:tr h="6856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</a:rPr>
                        <a:t>Травы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38" action="ppaction://hlinksldjump"/>
                        </a:rPr>
                        <a:t>10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39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40" action="ppaction://hlinksldjump"/>
                        </a:rPr>
                        <a:t>30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41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42" action="ppaction://hlinksldjump"/>
                        </a:rPr>
                        <a:t>50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43" action="ppaction://hlinksldjump"/>
                        </a:rPr>
                        <a:t>60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44" action="ppaction://hlinksldjump"/>
                        </a:rPr>
                        <a:t>70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</a:tr>
              <a:tr h="7867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</a:rPr>
                        <a:t>Грибы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45" action="ppaction://hlinksldjump"/>
                        </a:rPr>
                        <a:t>10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46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47" action="ppaction://hlinksldjump"/>
                        </a:rPr>
                        <a:t>30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48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49" action="ppaction://hlinksldjump"/>
                        </a:rPr>
                        <a:t>50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50" action="ppaction://hlinksldjump"/>
                        </a:rPr>
                        <a:t>60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51" action="ppaction://hlinksldjump"/>
                        </a:rPr>
                        <a:t>70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0389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Деревья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406" y="9658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Клейкие почки,</a:t>
            </a:r>
          </a:p>
          <a:p>
            <a:pPr marL="0" indent="0">
              <a:buNone/>
            </a:pPr>
            <a:r>
              <a:rPr lang="ru-RU" dirty="0" smtClean="0"/>
              <a:t>Зелёные листочки.</a:t>
            </a:r>
          </a:p>
          <a:p>
            <a:pPr marL="0" indent="0">
              <a:buNone/>
            </a:pPr>
            <a:r>
              <a:rPr lang="ru-RU" dirty="0" smtClean="0"/>
              <a:t>С белой корой</a:t>
            </a:r>
          </a:p>
          <a:p>
            <a:pPr marL="0" indent="0">
              <a:buNone/>
            </a:pPr>
            <a:r>
              <a:rPr lang="ru-RU" dirty="0" smtClean="0"/>
              <a:t>Стоит под горой.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60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389889" y="1700808"/>
            <a:ext cx="7058810" cy="4149080"/>
            <a:chOff x="1430004" y="1726610"/>
            <a:chExt cx="6452598" cy="3600400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1430004" y="1726610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берёза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3" descr="C:\Users\-\Downloads\i_00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 bwMode="auto">
            <a:xfrm>
              <a:off x="3094994" y="1726610"/>
              <a:ext cx="4787608" cy="3430582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106142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Деревья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446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Почки липучие,</a:t>
            </a:r>
          </a:p>
          <a:p>
            <a:pPr marL="0" indent="0">
              <a:buNone/>
            </a:pPr>
            <a:r>
              <a:rPr lang="ru-RU" dirty="0" smtClean="0"/>
              <a:t>Листья - пахучие.</a:t>
            </a:r>
          </a:p>
          <a:p>
            <a:pPr marL="0" indent="0">
              <a:buNone/>
            </a:pPr>
            <a:r>
              <a:rPr lang="ru-RU" dirty="0" smtClean="0"/>
              <a:t>Плоды – летучие.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7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6269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970657" y="989630"/>
            <a:ext cx="7933750" cy="5028016"/>
            <a:chOff x="1430004" y="1708148"/>
            <a:chExt cx="6412483" cy="3618862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1430004" y="1726610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         тополь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2" descr="https://t3.ftcdn.net/jpg/00/55/90/54/500_F_55905495_wIX9Kb5OweqbTByqBBmTE282oJuvJwl5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 bwMode="auto">
            <a:xfrm>
              <a:off x="3995936" y="1708148"/>
              <a:ext cx="3077929" cy="3600400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363561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17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Кустарники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95017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Листики </a:t>
            </a:r>
            <a:r>
              <a:rPr lang="ru-RU" dirty="0"/>
              <a:t>– с глянцем,</a:t>
            </a:r>
          </a:p>
          <a:p>
            <a:pPr marL="0" indent="0">
              <a:buNone/>
            </a:pPr>
            <a:r>
              <a:rPr lang="ru-RU" dirty="0"/>
              <a:t>Ягодки – с румянцем,</a:t>
            </a:r>
          </a:p>
          <a:p>
            <a:pPr marL="0" indent="0">
              <a:buNone/>
            </a:pPr>
            <a:r>
              <a:rPr lang="ru-RU" dirty="0"/>
              <a:t>А сами кусточки </a:t>
            </a:r>
          </a:p>
          <a:p>
            <a:pPr marL="0" indent="0">
              <a:buNone/>
            </a:pPr>
            <a:r>
              <a:rPr lang="ru-RU" dirty="0"/>
              <a:t>Не выше кочки.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564301" y="1988840"/>
            <a:ext cx="7010411" cy="4129916"/>
            <a:chOff x="1596393" y="1732243"/>
            <a:chExt cx="6412483" cy="3606033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1596393" y="1732243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брусника</a:t>
              </a:r>
            </a:p>
            <a:p>
              <a:pPr lvl="0"/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2" descr="https://t4.ftcdn.net/jpg/00/17/00/45/500_F_17004592_IASG9WKNB7eyXApeQab13OSWKPhb7OGF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6"/>
            <a:stretch/>
          </p:blipFill>
          <p:spPr bwMode="auto">
            <a:xfrm>
              <a:off x="3566432" y="1749011"/>
              <a:ext cx="4442444" cy="3589265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285428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560" y="250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Кустарники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98072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 кусте цветочки –</a:t>
            </a:r>
          </a:p>
          <a:p>
            <a:pPr marL="0" indent="0">
              <a:buNone/>
            </a:pPr>
            <a:r>
              <a:rPr lang="ru-RU" dirty="0" smtClean="0"/>
              <a:t>Как девичьи щёчки.</a:t>
            </a:r>
          </a:p>
          <a:p>
            <a:pPr marL="0" indent="0">
              <a:buNone/>
            </a:pPr>
            <a:r>
              <a:rPr lang="ru-RU" dirty="0" smtClean="0"/>
              <a:t>А сами </a:t>
            </a:r>
            <a:r>
              <a:rPr lang="ru-RU" dirty="0" err="1" smtClean="0"/>
              <a:t>су</a:t>
            </a:r>
            <a:r>
              <a:rPr lang="ru-RU" dirty="0" err="1" smtClean="0">
                <a:latin typeface="Calibri"/>
                <a:cs typeface="Calibri"/>
              </a:rPr>
              <a:t>́</a:t>
            </a:r>
            <a:r>
              <a:rPr lang="ru-RU" dirty="0" err="1" smtClean="0"/>
              <a:t>чья</a:t>
            </a:r>
            <a:r>
              <a:rPr lang="ru-RU" dirty="0" smtClean="0"/>
              <a:t> – </a:t>
            </a:r>
          </a:p>
          <a:p>
            <a:pPr marL="0" indent="0">
              <a:buNone/>
            </a:pPr>
            <a:r>
              <a:rPr lang="ru-RU" dirty="0" smtClean="0"/>
              <a:t>Как пасть щучья.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320750" y="1916832"/>
            <a:ext cx="7008297" cy="4316310"/>
            <a:chOff x="1596393" y="1732243"/>
            <a:chExt cx="6412483" cy="3625460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1596393" y="1732243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    шиповник</a:t>
              </a:r>
              <a:endParaRPr lang="ru-RU" sz="3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lvl="0"/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2" descr="https://im0-tub-ru.yandex.net/i?id=c80ca1850246d99de01359edfdbe8989-l&amp;n=13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 bwMode="auto">
            <a:xfrm>
              <a:off x="4802635" y="1773760"/>
              <a:ext cx="2721693" cy="3583943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275692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219" y="250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Кустарники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924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 кусточки, под листочки,</a:t>
            </a:r>
          </a:p>
          <a:p>
            <a:pPr marL="0" indent="0">
              <a:buNone/>
            </a:pPr>
            <a:r>
              <a:rPr lang="ru-RU" dirty="0" smtClean="0"/>
              <a:t>Бусинки подвешены;</a:t>
            </a:r>
          </a:p>
          <a:p>
            <a:pPr marL="0" indent="0">
              <a:buNone/>
            </a:pPr>
            <a:r>
              <a:rPr lang="ru-RU" dirty="0" smtClean="0"/>
              <a:t>Чёрненькие бусинки</a:t>
            </a:r>
          </a:p>
          <a:p>
            <a:pPr marL="0" indent="0">
              <a:buNone/>
            </a:pPr>
            <a:r>
              <a:rPr lang="ru-RU" dirty="0" smtClean="0"/>
              <a:t>Оказались… вкусненьки.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906837" y="2060848"/>
            <a:ext cx="7127506" cy="4141046"/>
            <a:chOff x="1479519" y="1699736"/>
            <a:chExt cx="6412483" cy="3600400"/>
          </a:xfrm>
          <a:noFill/>
        </p:grpSpPr>
        <p:sp>
          <p:nvSpPr>
            <p:cNvPr id="13" name="Прямоугольник 12"/>
            <p:cNvSpPr/>
            <p:nvPr/>
          </p:nvSpPr>
          <p:spPr>
            <a:xfrm>
              <a:off x="1479519" y="1699736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         </a:t>
              </a:r>
            </a:p>
            <a:p>
              <a:pPr lvl="0"/>
              <a:r>
                <a:rPr lang="ru-RU" sz="3600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</a:t>
              </a:r>
              <a:r>
                <a:rPr lang="ru-RU" sz="3600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       черника</a:t>
              </a:r>
              <a:endParaRPr lang="ru-RU" sz="3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lvl="0"/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4" name="Picture 2" descr="http://static3.depositphotos.com/1003277/178/v/950/depositphotos_1781742-stock-illustration-vector-red-currant-ripe-berry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716016" y="1753689"/>
              <a:ext cx="2736304" cy="3494682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303928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Кустарники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Я красна, я кисла,</a:t>
            </a:r>
          </a:p>
          <a:p>
            <a:pPr marL="0" indent="0">
              <a:buNone/>
            </a:pPr>
            <a:r>
              <a:rPr lang="ru-RU" dirty="0" smtClean="0"/>
              <a:t>На болоте я росла,</a:t>
            </a:r>
          </a:p>
          <a:p>
            <a:pPr marL="0" indent="0">
              <a:buNone/>
            </a:pPr>
            <a:r>
              <a:rPr lang="ru-RU" dirty="0" smtClean="0"/>
              <a:t>Дозревала под снежком.</a:t>
            </a:r>
          </a:p>
          <a:p>
            <a:pPr marL="0" indent="0">
              <a:buNone/>
            </a:pPr>
            <a:r>
              <a:rPr lang="ru-RU" dirty="0" smtClean="0"/>
              <a:t>Ну-ка, кто со мной знаком?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4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547664" y="2720421"/>
            <a:ext cx="6412483" cy="4111837"/>
            <a:chOff x="1157274" y="1484783"/>
            <a:chExt cx="6412483" cy="4111837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1157274" y="1650934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     клюква</a:t>
              </a:r>
              <a:endParaRPr lang="ru-RU" sz="3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lvl="0"/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2" descr="http://clipground.com/images/berry-bush-clipart-8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7" y="1484783"/>
              <a:ext cx="3645829" cy="4111837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305638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9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Кустарники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9189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Вкус у ягоды хорош,</a:t>
            </a:r>
          </a:p>
          <a:p>
            <a:pPr marL="0" indent="0">
              <a:buNone/>
            </a:pPr>
            <a:r>
              <a:rPr lang="ru-RU" dirty="0" smtClean="0"/>
              <a:t>Ног сорви её поди-ка:</a:t>
            </a:r>
          </a:p>
          <a:p>
            <a:pPr marL="0" indent="0">
              <a:buNone/>
            </a:pPr>
            <a:r>
              <a:rPr lang="ru-RU" dirty="0" smtClean="0"/>
              <a:t>Куст в колючках будто ёж, -</a:t>
            </a:r>
          </a:p>
          <a:p>
            <a:pPr marL="0" indent="0">
              <a:buNone/>
            </a:pPr>
            <a:r>
              <a:rPr lang="ru-RU" dirty="0" smtClean="0"/>
              <a:t>Вот и назван …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50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4244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292233" y="2492896"/>
            <a:ext cx="6783874" cy="3600400"/>
            <a:chOff x="1157274" y="1650934"/>
            <a:chExt cx="6783874" cy="3600400"/>
          </a:xfrm>
          <a:noFill/>
        </p:grpSpPr>
        <p:sp>
          <p:nvSpPr>
            <p:cNvPr id="13" name="Прямоугольник 12"/>
            <p:cNvSpPr/>
            <p:nvPr/>
          </p:nvSpPr>
          <p:spPr>
            <a:xfrm>
              <a:off x="1157274" y="1650934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   ежевика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4" name="Picture 2" descr="http://skachat-kartinki.ru/img/picture/Oct/15/15072da1237a1ded9b68db0ed96fc6b2/mini_4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1711875"/>
              <a:ext cx="4449268" cy="3478518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158798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91" y="-19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Кустарники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826" y="95017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В лесу на поляне</a:t>
            </a:r>
          </a:p>
          <a:p>
            <a:pPr marL="0" indent="0">
              <a:buNone/>
            </a:pPr>
            <a:r>
              <a:rPr lang="ru-RU" sz="2800" dirty="0" smtClean="0"/>
              <a:t>Стоит кудрявый Ваня</a:t>
            </a:r>
          </a:p>
          <a:p>
            <a:pPr marL="0" indent="0">
              <a:buNone/>
            </a:pPr>
            <a:r>
              <a:rPr lang="ru-RU" sz="2800" dirty="0" smtClean="0"/>
              <a:t>В зелёном кафтане</a:t>
            </a:r>
          </a:p>
          <a:p>
            <a:pPr marL="0" indent="0">
              <a:buNone/>
            </a:pPr>
            <a:r>
              <a:rPr lang="ru-RU" sz="2800" dirty="0" smtClean="0"/>
              <a:t>Богач невелик,</a:t>
            </a:r>
          </a:p>
          <a:p>
            <a:pPr marL="0" indent="0">
              <a:buNone/>
            </a:pPr>
            <a:r>
              <a:rPr lang="ru-RU" sz="2800" dirty="0" smtClean="0"/>
              <a:t>А орешками наделит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6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1835696" y="2924944"/>
            <a:ext cx="5855362" cy="3216974"/>
            <a:chOff x="1392291" y="1772816"/>
            <a:chExt cx="6791466" cy="4076173"/>
          </a:xfrm>
          <a:noFill/>
        </p:grpSpPr>
        <p:sp>
          <p:nvSpPr>
            <p:cNvPr id="15" name="Прямоугольник 14"/>
            <p:cNvSpPr/>
            <p:nvPr/>
          </p:nvSpPr>
          <p:spPr>
            <a:xfrm>
              <a:off x="1392291" y="1772816"/>
              <a:ext cx="6791466" cy="40761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орешник</a:t>
              </a:r>
            </a:p>
            <a:p>
              <a:pPr lvl="0"/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6" name="Picture 2" descr="https://im0-tub-ru.yandex.net/i?id=985b5278437e06b7374f2432c1923709&amp;n=33&amp;h=215&amp;w=31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0685" y="2273661"/>
              <a:ext cx="4533071" cy="3074482"/>
            </a:xfrm>
            <a:prstGeom prst="rect">
              <a:avLst/>
            </a:prstGeom>
            <a:grpFill/>
            <a:extLst/>
          </p:spPr>
        </p:pic>
      </p:grpSp>
    </p:spTree>
    <p:extLst>
      <p:ext uri="{BB962C8B-B14F-4D97-AF65-F5344CB8AC3E}">
        <p14:creationId xmlns:p14="http://schemas.microsoft.com/office/powerpoint/2010/main" xmlns="" val="38956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11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Кустарники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Бусы красные висят,</a:t>
            </a:r>
          </a:p>
          <a:p>
            <a:pPr marL="0" indent="0">
              <a:buNone/>
            </a:pPr>
            <a:r>
              <a:rPr lang="ru-RU" dirty="0" smtClean="0"/>
              <a:t>Из кустов на нас глядят.</a:t>
            </a:r>
          </a:p>
          <a:p>
            <a:pPr marL="0" indent="0">
              <a:buNone/>
            </a:pPr>
            <a:r>
              <a:rPr lang="ru-RU" dirty="0" smtClean="0"/>
              <a:t>Очень любят бусы эти</a:t>
            </a:r>
          </a:p>
          <a:p>
            <a:pPr marL="0" indent="0">
              <a:buNone/>
            </a:pPr>
            <a:r>
              <a:rPr lang="ru-RU" dirty="0" smtClean="0"/>
              <a:t>Дети, птицы и медведи.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70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467544" y="2420888"/>
            <a:ext cx="7344815" cy="4174873"/>
            <a:chOff x="1361187" y="805074"/>
            <a:chExt cx="6264696" cy="356732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361187" y="844006"/>
              <a:ext cx="6264696" cy="3528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                 малина</a:t>
              </a:r>
              <a:endParaRPr lang="ru-RU" sz="3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9" name="Picture 2" descr="https://img-fotki.yandex.ru/get/6401/65387414.8da/0_15382e_26aa577_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805074"/>
              <a:ext cx="2364879" cy="3488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62488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Травы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Есть в лесу трава-краса:</a:t>
            </a:r>
          </a:p>
          <a:p>
            <a:pPr marL="0" indent="0">
              <a:buNone/>
            </a:pPr>
            <a:r>
              <a:rPr lang="ru-RU" dirty="0" smtClean="0"/>
              <a:t>Листья – словно паруса,</a:t>
            </a:r>
          </a:p>
          <a:p>
            <a:pPr marL="0" indent="0">
              <a:buNone/>
            </a:pPr>
            <a:r>
              <a:rPr lang="ru-RU" dirty="0" smtClean="0"/>
              <a:t>А в цвету красу-траву</a:t>
            </a:r>
          </a:p>
          <a:p>
            <a:pPr marL="0" indent="0">
              <a:buNone/>
            </a:pPr>
            <a:r>
              <a:rPr lang="ru-RU" dirty="0" smtClean="0"/>
              <a:t>Не увидишь наяву.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1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475656" y="2564904"/>
            <a:ext cx="6412483" cy="3623720"/>
            <a:chOff x="1294033" y="1196752"/>
            <a:chExt cx="6412483" cy="3623720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1294033" y="1196752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папоротник</a:t>
              </a:r>
            </a:p>
            <a:p>
              <a:pPr lvl="0"/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2" descr="https://img-fotki.yandex.ru/get/3409/160780412.e6b/0_183d6d_f7c80b26_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1196752"/>
              <a:ext cx="3782588" cy="3623720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373031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Птицы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93273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Comic Sans MS" pitchFamily="66" charset="0"/>
              </a:rPr>
              <a:t>Не ворона, не синица, -</a:t>
            </a:r>
          </a:p>
          <a:p>
            <a:pPr marL="0" indent="0">
              <a:buNone/>
            </a:pPr>
            <a:r>
              <a:rPr lang="ru-RU" sz="2800" dirty="0" smtClean="0">
                <a:latin typeface="Comic Sans MS" pitchFamily="66" charset="0"/>
              </a:rPr>
              <a:t>Как зовётся эта птица?</a:t>
            </a:r>
          </a:p>
          <a:p>
            <a:pPr marL="0" indent="0">
              <a:buNone/>
            </a:pPr>
            <a:r>
              <a:rPr lang="ru-RU" sz="2800" dirty="0" smtClean="0">
                <a:latin typeface="Comic Sans MS" pitchFamily="66" charset="0"/>
              </a:rPr>
              <a:t>Примостилась на суку –</a:t>
            </a:r>
          </a:p>
          <a:p>
            <a:pPr marL="0" indent="0">
              <a:buNone/>
            </a:pPr>
            <a:r>
              <a:rPr lang="ru-RU" sz="2800" dirty="0" smtClean="0">
                <a:latin typeface="Comic Sans MS" pitchFamily="66" charset="0"/>
              </a:rPr>
              <a:t>Раздалось в лесу «ку-ку».</a:t>
            </a:r>
          </a:p>
          <a:p>
            <a:pPr marL="0" indent="0">
              <a:buNone/>
            </a:pPr>
            <a:endParaRPr lang="ru-RU" sz="2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smtClean="0">
                <a:latin typeface="Comic Sans MS" pitchFamily="66" charset="0"/>
              </a:rPr>
              <a:t>  </a:t>
            </a:r>
            <a:endParaRPr lang="ru-RU" sz="28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endParaRPr lang="ru-RU" sz="2800" dirty="0">
              <a:latin typeface="Comic Sans MS" pitchFamily="66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032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1547664" y="2915102"/>
            <a:ext cx="6264696" cy="3659864"/>
            <a:chOff x="1259632" y="2664007"/>
            <a:chExt cx="6624736" cy="3859839"/>
          </a:xfrm>
          <a:noFill/>
        </p:grpSpPr>
        <p:sp>
          <p:nvSpPr>
            <p:cNvPr id="15" name="Прямоугольник 14"/>
            <p:cNvSpPr/>
            <p:nvPr/>
          </p:nvSpPr>
          <p:spPr>
            <a:xfrm>
              <a:off x="1259632" y="2670313"/>
              <a:ext cx="6624736" cy="38535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кукушка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6" name="Picture 2" descr="http://2.bp.blogspot.com/_KtOEDjqBEnk/SdMj1ZsDsII/AAAAAAAACZE/nh-6nMRXBjU/s400/cuckoo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707904" y="2664007"/>
              <a:ext cx="3888432" cy="3810000"/>
            </a:xfrm>
            <a:prstGeom prst="rect">
              <a:avLst/>
            </a:prstGeom>
            <a:grpFill/>
            <a:extLst/>
          </p:spPr>
        </p:pic>
      </p:grpSp>
    </p:spTree>
    <p:extLst>
      <p:ext uri="{BB962C8B-B14F-4D97-AF65-F5344CB8AC3E}">
        <p14:creationId xmlns:p14="http://schemas.microsoft.com/office/powerpoint/2010/main" xmlns="" val="330544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Травы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662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Колокол колышется,</a:t>
            </a:r>
          </a:p>
          <a:p>
            <a:pPr marL="0" indent="0">
              <a:buNone/>
            </a:pPr>
            <a:r>
              <a:rPr lang="ru-RU" dirty="0" smtClean="0"/>
              <a:t>А звона не слышится.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251520" y="1506554"/>
            <a:ext cx="7488832" cy="4509602"/>
            <a:chOff x="1529974" y="589029"/>
            <a:chExt cx="6412483" cy="3910633"/>
          </a:xfrm>
          <a:noFill/>
        </p:grpSpPr>
        <p:sp>
          <p:nvSpPr>
            <p:cNvPr id="13" name="Прямоугольник 12"/>
            <p:cNvSpPr/>
            <p:nvPr/>
          </p:nvSpPr>
          <p:spPr>
            <a:xfrm>
              <a:off x="1529974" y="589029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         колокольчик</a:t>
              </a:r>
              <a:endParaRPr lang="ru-RU" sz="3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  <a:p>
              <a:pPr lvl="0"/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4" name="Picture 4" descr="http://img1.liveinternet.ru/images/attach/c/10/111/806/111806373_4962459_page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844258"/>
              <a:ext cx="2592286" cy="3655404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426326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Травы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277" y="92115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Тонкий стебель у дорожки.</a:t>
            </a:r>
          </a:p>
          <a:p>
            <a:pPr marL="0" indent="0">
              <a:buNone/>
            </a:pPr>
            <a:r>
              <a:rPr lang="ru-RU" sz="2800" dirty="0" smtClean="0"/>
              <a:t>На конце его – серёжки.</a:t>
            </a:r>
          </a:p>
          <a:p>
            <a:pPr marL="0" indent="0">
              <a:buNone/>
            </a:pPr>
            <a:r>
              <a:rPr lang="ru-RU" sz="2800" dirty="0" smtClean="0"/>
              <a:t>На земле лежат листки –</a:t>
            </a:r>
          </a:p>
          <a:p>
            <a:pPr marL="0" indent="0">
              <a:buNone/>
            </a:pPr>
            <a:r>
              <a:rPr lang="ru-RU" sz="2800" dirty="0" smtClean="0"/>
              <a:t>Маленькие лопушки.</a:t>
            </a:r>
          </a:p>
          <a:p>
            <a:pPr marL="0" indent="0">
              <a:buNone/>
            </a:pPr>
            <a:r>
              <a:rPr lang="ru-RU" sz="2800" dirty="0" smtClean="0"/>
              <a:t>Нам он – как хороший друг.</a:t>
            </a:r>
          </a:p>
          <a:p>
            <a:pPr marL="0" indent="0">
              <a:buNone/>
            </a:pPr>
            <a:r>
              <a:rPr lang="ru-RU" sz="2800" dirty="0" smtClean="0"/>
              <a:t>Лечит ранки ног и рук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3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026779" y="2643201"/>
            <a:ext cx="6734633" cy="3933056"/>
            <a:chOff x="1174090" y="3034288"/>
            <a:chExt cx="6412483" cy="3607946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1174090" y="3041834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  <a:p>
              <a:pPr lvl="0"/>
              <a:r>
                <a:rPr lang="ru-RU" sz="3600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подорожник</a:t>
              </a:r>
            </a:p>
            <a:p>
              <a:pPr lvl="0"/>
              <a:endParaRPr lang="ru-RU" sz="3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</p:txBody>
        </p:sp>
        <p:pic>
          <p:nvPicPr>
            <p:cNvPr id="13" name="Picture 2" descr="http://bonfit.ru/upload/iblock/a82/a82c6c7b5a4af3628ae70c1503578e2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3034288"/>
              <a:ext cx="3607946" cy="3607946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17687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Травы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924" y="90355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Любят </a:t>
            </a:r>
            <a:r>
              <a:rPr lang="ru-RU" dirty="0" err="1" smtClean="0"/>
              <a:t>зайчатки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Листья-тройчатки</a:t>
            </a:r>
          </a:p>
          <a:p>
            <a:pPr marL="0" indent="0">
              <a:buNone/>
            </a:pPr>
            <a:r>
              <a:rPr lang="ru-RU" dirty="0" smtClean="0"/>
              <a:t>От травки-полёвки</a:t>
            </a:r>
          </a:p>
          <a:p>
            <a:pPr marL="0" indent="0">
              <a:buNone/>
            </a:pPr>
            <a:r>
              <a:rPr lang="ru-RU" dirty="0" smtClean="0"/>
              <a:t>Красной головки.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40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375275" y="2910467"/>
            <a:ext cx="6393449" cy="37463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3600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446920" y="2437355"/>
            <a:ext cx="6653472" cy="3755509"/>
            <a:chOff x="1403648" y="1268760"/>
            <a:chExt cx="6336704" cy="3258296"/>
          </a:xfrm>
          <a:noFill/>
        </p:grpSpPr>
        <p:sp>
          <p:nvSpPr>
            <p:cNvPr id="18" name="Прямоугольник 17"/>
            <p:cNvSpPr/>
            <p:nvPr/>
          </p:nvSpPr>
          <p:spPr>
            <a:xfrm>
              <a:off x="1403648" y="1268760"/>
              <a:ext cx="6336704" cy="32582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         клевер</a:t>
              </a:r>
              <a:endParaRPr lang="ru-RU" sz="3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algn="ctr"/>
              <a:endParaRPr lang="ru-RU" dirty="0"/>
            </a:p>
          </p:txBody>
        </p:sp>
        <p:pic>
          <p:nvPicPr>
            <p:cNvPr id="19" name="Picture 2" descr="http://clipground.com/images/clover-flower-clipart-18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 bwMode="auto">
            <a:xfrm>
              <a:off x="3779912" y="1412776"/>
              <a:ext cx="3638178" cy="3114280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20040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Травы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406" y="95610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Под тенью лесной</a:t>
            </a:r>
          </a:p>
          <a:p>
            <a:pPr marL="0" indent="0">
              <a:buNone/>
            </a:pPr>
            <a:r>
              <a:rPr lang="ru-RU" dirty="0" smtClean="0"/>
              <a:t>Листок вырезной:</a:t>
            </a:r>
          </a:p>
          <a:p>
            <a:pPr marL="0" indent="0">
              <a:buNone/>
            </a:pPr>
            <a:r>
              <a:rPr lang="ru-RU" dirty="0" smtClean="0"/>
              <a:t>По копыту очерчен</a:t>
            </a:r>
          </a:p>
          <a:p>
            <a:pPr marL="0" indent="0">
              <a:buNone/>
            </a:pPr>
            <a:r>
              <a:rPr lang="ru-RU" dirty="0" smtClean="0"/>
              <a:t>И немного наперчен.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5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6308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259632" y="1988840"/>
            <a:ext cx="7060555" cy="4482808"/>
            <a:chOff x="1722319" y="1109658"/>
            <a:chExt cx="6412483" cy="3759502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1722319" y="1268760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ru-RU" sz="360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lvl="0"/>
              <a:endParaRPr lang="ru-RU" sz="3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lvl="0"/>
              <a:endParaRPr lang="ru-RU" sz="360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lvl="0"/>
              <a:endParaRPr lang="ru-RU" sz="360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lvl="0"/>
              <a:endParaRPr lang="ru-RU" sz="3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lvl="0"/>
              <a:r>
                <a:rPr lang="ru-RU" sz="3600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     копытень</a:t>
              </a:r>
              <a:endParaRPr lang="ru-RU" sz="3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lvl="0"/>
              <a:endParaRPr lang="ru-RU" sz="3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algn="ctr"/>
              <a:endParaRPr lang="ru-RU" dirty="0"/>
            </a:p>
          </p:txBody>
        </p:sp>
        <p:pic>
          <p:nvPicPr>
            <p:cNvPr id="13" name="Picture 2" descr="https://image.shutterstock.com/display_pic_with_logo/2073593/415671892/stock-photo-pressed-and-dried-flower-wild-ginger-asarum-europaeum-isolated-on-white-background-41567189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 bwMode="auto">
            <a:xfrm>
              <a:off x="3350250" y="1109658"/>
              <a:ext cx="4642384" cy="3600400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321730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Травы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445" y="92478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Нам запах свежести лесной</a:t>
            </a:r>
          </a:p>
          <a:p>
            <a:pPr marL="0" indent="0">
              <a:buNone/>
            </a:pPr>
            <a:r>
              <a:rPr lang="ru-RU" dirty="0" smtClean="0"/>
              <a:t>Приносит позднею весной</a:t>
            </a:r>
          </a:p>
          <a:p>
            <a:pPr marL="0" indent="0">
              <a:buNone/>
            </a:pPr>
            <a:r>
              <a:rPr lang="ru-RU" dirty="0" smtClean="0"/>
              <a:t>Цветок душистый, нежный,</a:t>
            </a:r>
          </a:p>
          <a:p>
            <a:pPr marL="0" indent="0">
              <a:buNone/>
            </a:pPr>
            <a:r>
              <a:rPr lang="ru-RU" dirty="0" smtClean="0"/>
              <a:t>Из кисти белоснежной.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60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281142" y="2554062"/>
            <a:ext cx="6412483" cy="3600400"/>
            <a:chOff x="971600" y="922788"/>
            <a:chExt cx="6412483" cy="3600400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971600" y="922788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ru-RU" sz="360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lvl="0"/>
              <a:endParaRPr lang="ru-RU" sz="3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lvl="0"/>
              <a:endParaRPr lang="ru-RU" sz="360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lvl="0"/>
              <a:r>
                <a:rPr lang="ru-RU" sz="3600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ландыш</a:t>
              </a:r>
              <a:endParaRPr lang="ru-RU" sz="3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lvl="0"/>
              <a:endParaRPr lang="ru-RU" sz="3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algn="ctr"/>
              <a:endParaRPr lang="ru-RU" dirty="0"/>
            </a:p>
          </p:txBody>
        </p:sp>
        <p:pic>
          <p:nvPicPr>
            <p:cNvPr id="13" name="Picture 2" descr="http://img4.hostingpics.net/pics/7774771maitiram1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290" y="932973"/>
              <a:ext cx="4373793" cy="3590215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426984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Травы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583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Шёл я лугом по тропинке,</a:t>
            </a:r>
          </a:p>
          <a:p>
            <a:pPr marL="0" indent="0">
              <a:buNone/>
            </a:pPr>
            <a:r>
              <a:rPr lang="ru-RU" dirty="0" smtClean="0"/>
              <a:t>Видел солнце на травинке.</a:t>
            </a:r>
          </a:p>
          <a:p>
            <a:pPr marL="0" indent="0">
              <a:buNone/>
            </a:pPr>
            <a:r>
              <a:rPr lang="ru-RU" dirty="0" smtClean="0"/>
              <a:t>Но совсем не горячи</a:t>
            </a:r>
          </a:p>
          <a:p>
            <a:pPr marL="0" indent="0">
              <a:buNone/>
            </a:pPr>
            <a:r>
              <a:rPr lang="ru-RU" dirty="0" smtClean="0"/>
              <a:t>Солнца белые лучи.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7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0214" y="5987866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902151" y="2306798"/>
            <a:ext cx="6830308" cy="4013615"/>
            <a:chOff x="1053050" y="2780928"/>
            <a:chExt cx="6412483" cy="36004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053050" y="2780928"/>
              <a:ext cx="6412483" cy="360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ru-RU" sz="360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lvl="0"/>
              <a:r>
                <a:rPr lang="ru-RU" sz="3600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               ромашка</a:t>
              </a:r>
              <a:endParaRPr lang="ru-RU" sz="3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algn="ctr"/>
              <a:endParaRPr lang="ru-RU" dirty="0"/>
            </a:p>
          </p:txBody>
        </p:sp>
        <p:pic>
          <p:nvPicPr>
            <p:cNvPr id="13" name="Picture 2" descr="http://www.playcast.ru/uploads/2016/06/07/1891397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52027">
              <a:off x="5034172" y="3087862"/>
              <a:ext cx="1746774" cy="3102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27311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Грибы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220" y="9600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Рыжий </a:t>
            </a:r>
            <a:r>
              <a:rPr lang="ru-RU" dirty="0" err="1" smtClean="0"/>
              <a:t>Ванёк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Крепкий паренёк.</a:t>
            </a:r>
          </a:p>
          <a:p>
            <a:pPr marL="0" indent="0">
              <a:buNone/>
            </a:pPr>
            <a:r>
              <a:rPr lang="ru-RU" dirty="0" smtClean="0"/>
              <a:t>Спрятался за пень, </a:t>
            </a:r>
          </a:p>
          <a:p>
            <a:pPr marL="0" indent="0">
              <a:buNone/>
            </a:pPr>
            <a:r>
              <a:rPr lang="ru-RU" dirty="0" smtClean="0"/>
              <a:t>А шапка – набекрень.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4378" y="5799924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511660" y="2967975"/>
            <a:ext cx="6120680" cy="3168352"/>
            <a:chOff x="1255861" y="1340768"/>
            <a:chExt cx="6120680" cy="31683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255861" y="1340768"/>
              <a:ext cx="6120680" cy="31683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ru-RU" sz="360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lvl="0"/>
              <a:endParaRPr lang="ru-RU" sz="3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lvl="0"/>
              <a:r>
                <a:rPr lang="ru-RU" sz="3600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рыжик</a:t>
              </a:r>
              <a:endParaRPr lang="ru-RU" sz="3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algn="ctr"/>
              <a:endParaRPr lang="ru-RU" dirty="0"/>
            </a:p>
          </p:txBody>
        </p:sp>
        <p:pic>
          <p:nvPicPr>
            <p:cNvPr id="14" name="Picture 2" descr="https://im0-tub-ru.yandex.net/i?id=b9f2c449b309f1087641deac6e4d6431&amp;n=33&amp;h=215&amp;w=17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1541333"/>
              <a:ext cx="2268804" cy="2755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14066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Грибы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Я поймал в лесу лису,</a:t>
            </a:r>
          </a:p>
          <a:p>
            <a:pPr marL="0" indent="0">
              <a:buNone/>
            </a:pPr>
            <a:r>
              <a:rPr lang="ru-RU" dirty="0" smtClean="0"/>
              <a:t>Домой её несу: </a:t>
            </a:r>
          </a:p>
          <a:p>
            <a:pPr marL="0" indent="0">
              <a:buNone/>
            </a:pPr>
            <a:r>
              <a:rPr lang="ru-RU" dirty="0"/>
              <a:t>О</a:t>
            </a:r>
            <a:r>
              <a:rPr lang="ru-RU" dirty="0" smtClean="0"/>
              <a:t>тварю, посолю,</a:t>
            </a:r>
          </a:p>
          <a:p>
            <a:pPr marL="0" indent="0">
              <a:buNone/>
            </a:pPr>
            <a:r>
              <a:rPr lang="ru-RU" dirty="0" smtClean="0"/>
              <a:t>А зимой похвалю.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2908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1187624" y="3230599"/>
            <a:ext cx="6431770" cy="3258296"/>
            <a:chOff x="1403648" y="1268760"/>
            <a:chExt cx="6431770" cy="3258296"/>
          </a:xfrm>
          <a:noFill/>
        </p:grpSpPr>
        <p:sp>
          <p:nvSpPr>
            <p:cNvPr id="15" name="Прямоугольник 14"/>
            <p:cNvSpPr/>
            <p:nvPr/>
          </p:nvSpPr>
          <p:spPr>
            <a:xfrm>
              <a:off x="1403648" y="1268760"/>
              <a:ext cx="6336704" cy="32582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         лисички</a:t>
              </a:r>
              <a:endParaRPr lang="ru-RU" dirty="0"/>
            </a:p>
          </p:txBody>
        </p:sp>
        <p:pic>
          <p:nvPicPr>
            <p:cNvPr id="16" name="Picture 2" descr="http://demiart.ru/forum/uploads7/post-98948-1303397578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19" y="1377478"/>
              <a:ext cx="3983499" cy="2987625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302067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Грибы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Стоит в шапке дед;</a:t>
            </a:r>
          </a:p>
          <a:p>
            <a:pPr marL="0" indent="0">
              <a:buNone/>
            </a:pPr>
            <a:r>
              <a:rPr lang="ru-RU" dirty="0" smtClean="0"/>
              <a:t>Дождя давно нет,</a:t>
            </a:r>
          </a:p>
          <a:p>
            <a:pPr marL="0" indent="0">
              <a:buNone/>
            </a:pPr>
            <a:r>
              <a:rPr lang="ru-RU" dirty="0" smtClean="0"/>
              <a:t>А шапка мокра, как рыбья икра,</a:t>
            </a:r>
          </a:p>
          <a:p>
            <a:pPr marL="0" indent="0">
              <a:buNone/>
            </a:pPr>
            <a:r>
              <a:rPr lang="ru-RU" dirty="0" smtClean="0"/>
              <a:t>И снизу вся в дырках.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1403648" y="2529799"/>
            <a:ext cx="6336704" cy="3902642"/>
            <a:chOff x="1403648" y="836712"/>
            <a:chExt cx="6336704" cy="3902642"/>
          </a:xfrm>
          <a:noFill/>
        </p:grpSpPr>
        <p:sp>
          <p:nvSpPr>
            <p:cNvPr id="15" name="Прямоугольник 14"/>
            <p:cNvSpPr/>
            <p:nvPr/>
          </p:nvSpPr>
          <p:spPr>
            <a:xfrm>
              <a:off x="1403648" y="1268760"/>
              <a:ext cx="6336704" cy="32582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    маслята</a:t>
              </a:r>
              <a:endParaRPr lang="ru-RU" dirty="0"/>
            </a:p>
          </p:txBody>
        </p:sp>
        <p:pic>
          <p:nvPicPr>
            <p:cNvPr id="16" name="Picture 2" descr="http://www.littlebudworth.com/wp-content/uploads/2016/09/Fungi-Picture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836712"/>
              <a:ext cx="3312368" cy="3902642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118407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Грибы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Стоит Лукашка –</a:t>
            </a:r>
          </a:p>
          <a:p>
            <a:pPr marL="0" indent="0">
              <a:buNone/>
            </a:pPr>
            <a:r>
              <a:rPr lang="ru-RU" dirty="0" smtClean="0"/>
              <a:t>Белая рубашка,</a:t>
            </a:r>
          </a:p>
          <a:p>
            <a:pPr marL="0" indent="0">
              <a:buNone/>
            </a:pPr>
            <a:r>
              <a:rPr lang="ru-RU" dirty="0" smtClean="0"/>
              <a:t>А шляпа надета</a:t>
            </a:r>
          </a:p>
          <a:p>
            <a:pPr marL="0" indent="0">
              <a:buNone/>
            </a:pPr>
            <a:r>
              <a:rPr lang="ru-RU" dirty="0" smtClean="0"/>
              <a:t>Шоколадного цвета.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4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226433" y="2924944"/>
            <a:ext cx="6550858" cy="3129892"/>
            <a:chOff x="1403648" y="599817"/>
            <a:chExt cx="6550858" cy="312989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403648" y="633365"/>
              <a:ext cx="6480720" cy="30963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ru-RU" sz="360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lvl="0"/>
              <a:r>
                <a:rPr lang="ru-RU" sz="3600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белый </a:t>
              </a:r>
              <a:r>
                <a:rPr lang="ru-RU" sz="3600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гриб</a:t>
              </a:r>
            </a:p>
            <a:p>
              <a:pPr algn="ctr"/>
              <a:endParaRPr lang="ru-RU" dirty="0"/>
            </a:p>
          </p:txBody>
        </p:sp>
        <p:pic>
          <p:nvPicPr>
            <p:cNvPr id="14" name="Picture 2" descr="https://im0-tub-ru.yandex.net/i?id=fe59e97acdb1953620fd3c4448a6a068-l&amp;n=1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674" y="599817"/>
              <a:ext cx="3945832" cy="2888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80775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Птицы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406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 сосне в лесу густом</a:t>
            </a:r>
          </a:p>
          <a:p>
            <a:pPr marL="0" indent="0">
              <a:buNone/>
            </a:pPr>
            <a:r>
              <a:rPr lang="ru-RU" dirty="0" smtClean="0"/>
              <a:t>Сидит плотник с долотом:</a:t>
            </a:r>
          </a:p>
          <a:p>
            <a:pPr marL="0" indent="0">
              <a:buNone/>
            </a:pPr>
            <a:r>
              <a:rPr lang="ru-RU" dirty="0" smtClean="0"/>
              <a:t>В пёстренькой рубашке,</a:t>
            </a:r>
          </a:p>
          <a:p>
            <a:pPr marL="0" indent="0">
              <a:buNone/>
            </a:pPr>
            <a:r>
              <a:rPr lang="ru-RU" dirty="0" smtClean="0"/>
              <a:t>В красненькой фуражке.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7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2026294" y="1988840"/>
            <a:ext cx="6412483" cy="3775176"/>
            <a:chOff x="877890" y="1052522"/>
            <a:chExt cx="6412483" cy="3775176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877890" y="1223063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    дятел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4" descr="http://wdesk.ru/_ph/184/2/25319247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1052522"/>
              <a:ext cx="2592288" cy="3775176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241111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Грибы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994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Я родился в день дождливый</a:t>
            </a:r>
          </a:p>
          <a:p>
            <a:pPr marL="0" indent="0">
              <a:buNone/>
            </a:pPr>
            <a:r>
              <a:rPr lang="ru-RU" dirty="0" smtClean="0"/>
              <a:t>Под осинкой молодой,</a:t>
            </a:r>
          </a:p>
          <a:p>
            <a:pPr marL="0" indent="0">
              <a:buNone/>
            </a:pPr>
            <a:r>
              <a:rPr lang="ru-RU" dirty="0" smtClean="0"/>
              <a:t>Круглый, гладенький, </a:t>
            </a:r>
            <a:r>
              <a:rPr lang="ru-RU" dirty="0"/>
              <a:t>к</a:t>
            </a:r>
            <a:r>
              <a:rPr lang="ru-RU" dirty="0" smtClean="0"/>
              <a:t>расивый.</a:t>
            </a:r>
          </a:p>
          <a:p>
            <a:pPr marL="0" indent="0">
              <a:buNone/>
            </a:pPr>
            <a:r>
              <a:rPr lang="ru-RU" dirty="0" smtClean="0"/>
              <a:t>С ножкой толстой и прямой.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50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1286946" y="2666815"/>
            <a:ext cx="6516724" cy="3645024"/>
            <a:chOff x="2123728" y="908720"/>
            <a:chExt cx="5688632" cy="3024336"/>
          </a:xfrm>
          <a:noFill/>
        </p:grpSpPr>
        <p:sp>
          <p:nvSpPr>
            <p:cNvPr id="14" name="Прямоугольник 13"/>
            <p:cNvSpPr/>
            <p:nvPr/>
          </p:nvSpPr>
          <p:spPr>
            <a:xfrm>
              <a:off x="2123728" y="908720"/>
              <a:ext cx="5688632" cy="30243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ru-RU" sz="360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lvl="0"/>
              <a:r>
                <a:rPr lang="ru-RU" sz="3600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подосиновик</a:t>
              </a:r>
              <a:endParaRPr lang="ru-RU" sz="3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algn="ctr"/>
              <a:endParaRPr lang="ru-RU" dirty="0"/>
            </a:p>
          </p:txBody>
        </p:sp>
        <p:pic>
          <p:nvPicPr>
            <p:cNvPr id="15" name="Picture 2" descr="C:\Users\-\Desktop\с рабочего стола\Клипарт\0_ec979_52b622ed_ori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8115" y="1159705"/>
              <a:ext cx="1606812" cy="2549632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36069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Грибы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168" y="9442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 вот кто-то важный</a:t>
            </a:r>
          </a:p>
          <a:p>
            <a:pPr marL="0" indent="0">
              <a:buNone/>
            </a:pPr>
            <a:r>
              <a:rPr lang="ru-RU" dirty="0" smtClean="0"/>
              <a:t>На беленькой ножке.</a:t>
            </a:r>
          </a:p>
          <a:p>
            <a:pPr marL="0" indent="0">
              <a:buNone/>
            </a:pPr>
            <a:r>
              <a:rPr lang="ru-RU" dirty="0" smtClean="0"/>
              <a:t>Он с красною шляпкой,</a:t>
            </a:r>
          </a:p>
          <a:p>
            <a:pPr marL="0" indent="0">
              <a:buNone/>
            </a:pPr>
            <a:r>
              <a:rPr lang="ru-RU" dirty="0" smtClean="0"/>
              <a:t>На шляпке горошки.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6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259632" y="2924944"/>
            <a:ext cx="6336704" cy="3258296"/>
            <a:chOff x="1403648" y="1268760"/>
            <a:chExt cx="6336704" cy="3258296"/>
          </a:xfrm>
          <a:noFill/>
        </p:grpSpPr>
        <p:sp>
          <p:nvSpPr>
            <p:cNvPr id="13" name="Прямоугольник 12"/>
            <p:cNvSpPr/>
            <p:nvPr/>
          </p:nvSpPr>
          <p:spPr>
            <a:xfrm>
              <a:off x="1403648" y="1268760"/>
              <a:ext cx="6336704" cy="32582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    мухомор</a:t>
              </a:r>
              <a:endParaRPr lang="ru-RU" dirty="0"/>
            </a:p>
          </p:txBody>
        </p:sp>
        <p:pic>
          <p:nvPicPr>
            <p:cNvPr id="14" name="Picture 2" descr="http://bioyar.by/wp/wp-content/uploads/2014/10/%D0%93%D1%80%D0%B8%D0%B1-%D0%9C%D1%83%D1%85%D0%BE%D0%BC%D0%BE%D1%80-%D0%BA%D1%80%D0%B0%D1%81%D0%BD%D1%8B%D0%B9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351854"/>
              <a:ext cx="2159137" cy="3175202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259749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Грибы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823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Вдоль лесных дорожек</a:t>
            </a:r>
          </a:p>
          <a:p>
            <a:pPr marL="0" indent="0">
              <a:buNone/>
            </a:pPr>
            <a:r>
              <a:rPr lang="ru-RU" sz="2800" dirty="0" smtClean="0"/>
              <a:t>Много белых ножек</a:t>
            </a:r>
          </a:p>
          <a:p>
            <a:pPr marL="0" indent="0">
              <a:buNone/>
            </a:pPr>
            <a:r>
              <a:rPr lang="ru-RU" sz="2800" dirty="0" smtClean="0"/>
              <a:t>В шляпках разноцветных,</a:t>
            </a:r>
          </a:p>
          <a:p>
            <a:pPr marL="0" indent="0">
              <a:buNone/>
            </a:pPr>
            <a:r>
              <a:rPr lang="ru-RU" sz="2800" dirty="0" smtClean="0"/>
              <a:t>Издали приметных,</a:t>
            </a:r>
          </a:p>
          <a:p>
            <a:pPr marL="0" indent="0">
              <a:buNone/>
            </a:pPr>
            <a:r>
              <a:rPr lang="ru-RU" sz="2800" dirty="0" smtClean="0"/>
              <a:t>Собирай, не мешкай!</a:t>
            </a:r>
          </a:p>
          <a:p>
            <a:pPr marL="0" indent="0">
              <a:buNone/>
            </a:pPr>
            <a:r>
              <a:rPr lang="ru-RU" sz="2800" dirty="0" smtClean="0"/>
              <a:t>Это …</a:t>
            </a:r>
            <a:endParaRPr lang="ru-RU" sz="28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70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1806116" y="3068960"/>
            <a:ext cx="5688632" cy="3096344"/>
            <a:chOff x="1619672" y="545903"/>
            <a:chExt cx="5688632" cy="3096344"/>
          </a:xfrm>
          <a:noFill/>
        </p:grpSpPr>
        <p:sp>
          <p:nvSpPr>
            <p:cNvPr id="16" name="Прямоугольник 15"/>
            <p:cNvSpPr/>
            <p:nvPr/>
          </p:nvSpPr>
          <p:spPr>
            <a:xfrm>
              <a:off x="1619672" y="545903"/>
              <a:ext cx="5688632" cy="30963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сыроежки</a:t>
              </a:r>
            </a:p>
            <a:p>
              <a:pPr algn="ctr"/>
              <a:endParaRPr lang="ru-RU" dirty="0"/>
            </a:p>
          </p:txBody>
        </p:sp>
        <p:pic>
          <p:nvPicPr>
            <p:cNvPr id="17" name="Picture 2" descr="http://www.zooclub.ru/skat/img.php?w=650&amp;h=600&amp;img=./attach/sim/286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717" y="615135"/>
              <a:ext cx="1968680" cy="2957881"/>
            </a:xfrm>
            <a:prstGeom prst="rect">
              <a:avLst/>
            </a:prstGeom>
            <a:grpFill/>
            <a:ln w="6350"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299886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Птицы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854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Чёрнокрылый</a:t>
            </a:r>
            <a:r>
              <a:rPr lang="ru-RU" dirty="0" smtClean="0"/>
              <a:t>, красногрудый,</a:t>
            </a:r>
          </a:p>
          <a:p>
            <a:pPr marL="0" indent="0">
              <a:buNone/>
            </a:pPr>
            <a:r>
              <a:rPr lang="ru-RU" dirty="0" smtClean="0"/>
              <a:t>И зимой найдёт приют:</a:t>
            </a:r>
          </a:p>
          <a:p>
            <a:pPr marL="0" indent="0">
              <a:buNone/>
            </a:pPr>
            <a:r>
              <a:rPr lang="ru-RU" dirty="0" smtClean="0"/>
              <a:t>Не боится он простуды –</a:t>
            </a:r>
          </a:p>
          <a:p>
            <a:pPr marL="0" indent="0">
              <a:buNone/>
            </a:pPr>
            <a:r>
              <a:rPr lang="ru-RU" dirty="0" smtClean="0"/>
              <a:t>С первым снегом тут как тут!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3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7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979712" y="2714427"/>
            <a:ext cx="5925500" cy="3600400"/>
            <a:chOff x="877890" y="1223063"/>
            <a:chExt cx="6429556" cy="3600400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877890" y="1223063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снегирь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2" descr="https://im0-tub-ru.yandex.net/i?id=c178a078df53028de5075945530adf90&amp;n=33&amp;h=215&amp;w=29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59831" y="1484784"/>
              <a:ext cx="4247615" cy="2952328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274901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Птицы</a:t>
            </a:r>
            <a:br>
              <a:rPr lang="ru-RU" b="1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4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7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39553" y="1373293"/>
            <a:ext cx="4572000" cy="207441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dirty="0" smtClean="0">
                <a:solidFill>
                  <a:prstClr val="black"/>
                </a:solidFill>
                <a:latin typeface="Comic Sans MS" pitchFamily="66" charset="0"/>
              </a:rPr>
              <a:t>Есть в лесочке птица,</a:t>
            </a:r>
          </a:p>
          <a:p>
            <a:pPr lvl="0">
              <a:spcBef>
                <a:spcPct val="20000"/>
              </a:spcBef>
            </a:pPr>
            <a:r>
              <a:rPr lang="ru-RU" sz="2800" dirty="0" smtClean="0">
                <a:solidFill>
                  <a:prstClr val="black"/>
                </a:solidFill>
                <a:latin typeface="Comic Sans MS" pitchFamily="66" charset="0"/>
              </a:rPr>
              <a:t>Что зимой гнездится.</a:t>
            </a:r>
          </a:p>
          <a:p>
            <a:pPr lvl="0">
              <a:spcBef>
                <a:spcPct val="20000"/>
              </a:spcBef>
            </a:pPr>
            <a:r>
              <a:rPr lang="ru-RU" sz="2800" dirty="0" smtClean="0">
                <a:solidFill>
                  <a:prstClr val="black"/>
                </a:solidFill>
                <a:latin typeface="Comic Sans MS" pitchFamily="66" charset="0"/>
              </a:rPr>
              <a:t>У птицы клюв не прост:</a:t>
            </a:r>
          </a:p>
          <a:p>
            <a:pPr lvl="0">
              <a:spcBef>
                <a:spcPct val="20000"/>
              </a:spcBef>
            </a:pPr>
            <a:r>
              <a:rPr lang="ru-RU" sz="2800" dirty="0" smtClean="0">
                <a:solidFill>
                  <a:prstClr val="black"/>
                </a:solidFill>
                <a:latin typeface="Comic Sans MS" pitchFamily="66" charset="0"/>
              </a:rPr>
              <a:t>Он сложен </a:t>
            </a:r>
            <a:r>
              <a:rPr lang="ru-RU" sz="2800" dirty="0" err="1" smtClean="0">
                <a:solidFill>
                  <a:prstClr val="black"/>
                </a:solidFill>
                <a:latin typeface="Comic Sans MS" pitchFamily="66" charset="0"/>
              </a:rPr>
              <a:t>вперекрёст</a:t>
            </a:r>
            <a:r>
              <a:rPr lang="ru-RU" sz="2800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ru-RU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565505" y="3056416"/>
            <a:ext cx="6040762" cy="3600400"/>
            <a:chOff x="1247952" y="1344368"/>
            <a:chExt cx="6412483" cy="3600400"/>
          </a:xfrm>
          <a:noFill/>
        </p:grpSpPr>
        <p:sp>
          <p:nvSpPr>
            <p:cNvPr id="17" name="Прямоугольник 16"/>
            <p:cNvSpPr/>
            <p:nvPr/>
          </p:nvSpPr>
          <p:spPr>
            <a:xfrm>
              <a:off x="1247952" y="1344368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клёст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8" name="Picture 4" descr="http://expert.ru/data/public/130956/130957/rep_101_051_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3717" y="1668192"/>
              <a:ext cx="4426718" cy="2952751"/>
            </a:xfrm>
            <a:prstGeom prst="rect">
              <a:avLst/>
            </a:prstGeom>
            <a:grpFill/>
            <a:extLst/>
          </p:spPr>
        </p:pic>
      </p:grpSp>
    </p:spTree>
    <p:extLst>
      <p:ext uri="{BB962C8B-B14F-4D97-AF65-F5344CB8AC3E}">
        <p14:creationId xmlns:p14="http://schemas.microsoft.com/office/powerpoint/2010/main" xmlns="" val="154813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Птицы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9658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 неё глаза большие,</a:t>
            </a:r>
          </a:p>
          <a:p>
            <a:pPr marL="0" indent="0">
              <a:buNone/>
            </a:pPr>
            <a:r>
              <a:rPr lang="ru-RU" dirty="0" smtClean="0"/>
              <a:t>Хищный клюв – всегда крючком.</a:t>
            </a:r>
          </a:p>
          <a:p>
            <a:pPr marL="0" indent="0">
              <a:buNone/>
            </a:pPr>
            <a:r>
              <a:rPr lang="ru-RU" dirty="0" smtClean="0"/>
              <a:t>По ночам она летает,</a:t>
            </a:r>
          </a:p>
          <a:p>
            <a:pPr marL="0" indent="0">
              <a:buNone/>
            </a:pPr>
            <a:r>
              <a:rPr lang="ru-RU" dirty="0" smtClean="0"/>
              <a:t>Спит на дереве лишь днём.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5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7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039837" y="2469456"/>
            <a:ext cx="7060555" cy="4187360"/>
            <a:chOff x="877890" y="1168268"/>
            <a:chExt cx="6412483" cy="3709989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877890" y="1223063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             сова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2" descr="http://f.mypage.ru/9a15f8b7bc42927943bc8198ee43a17a_677e040113d37caca25f7d7d8d25636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90141" y="1168268"/>
              <a:ext cx="1872208" cy="3709989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48019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Птицы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407" y="98072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Пташка </a:t>
            </a:r>
            <a:r>
              <a:rPr lang="ru-RU" dirty="0" err="1" smtClean="0"/>
              <a:t>чёрнокрылая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Щебетунья милая,</a:t>
            </a:r>
          </a:p>
          <a:p>
            <a:pPr marL="0" indent="0">
              <a:buNone/>
            </a:pPr>
            <a:r>
              <a:rPr lang="ru-RU" dirty="0" smtClean="0"/>
              <a:t>На лету добычу ловит,</a:t>
            </a:r>
          </a:p>
          <a:p>
            <a:pPr marL="0" indent="0">
              <a:buNone/>
            </a:pPr>
            <a:r>
              <a:rPr lang="ru-RU" dirty="0" smtClean="0"/>
              <a:t> На весу гнездо готовит.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6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7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763688" y="2393495"/>
            <a:ext cx="6593987" cy="3600400"/>
            <a:chOff x="980981" y="1277620"/>
            <a:chExt cx="6593987" cy="3600400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980981" y="1277620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ласточка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2" descr="https://im0-tub-ru.yandex.net/i?id=9e3e2081cbb0d0e16d619460cd0b4290&amp;n=33&amp;h=215&amp;w=34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79" y="1628800"/>
              <a:ext cx="4083089" cy="2551932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359825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</TotalTime>
  <Words>1245</Words>
  <Application>Microsoft Office PowerPoint</Application>
  <PresentationFormat>Экран (4:3)</PresentationFormat>
  <Paragraphs>499</Paragraphs>
  <Slides>52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« В гостях у Лесовичка» </vt:lpstr>
      <vt:lpstr>Правила игры</vt:lpstr>
      <vt:lpstr>Слайд 3</vt:lpstr>
      <vt:lpstr>Птицы </vt:lpstr>
      <vt:lpstr>Птицы </vt:lpstr>
      <vt:lpstr>Птицы </vt:lpstr>
      <vt:lpstr>Птицы </vt:lpstr>
      <vt:lpstr>Птицы </vt:lpstr>
      <vt:lpstr>Птицы </vt:lpstr>
      <vt:lpstr>Птицы </vt:lpstr>
      <vt:lpstr>Звери </vt:lpstr>
      <vt:lpstr>Звери </vt:lpstr>
      <vt:lpstr>Звери </vt:lpstr>
      <vt:lpstr>Звери </vt:lpstr>
      <vt:lpstr>Звери </vt:lpstr>
      <vt:lpstr>Звери </vt:lpstr>
      <vt:lpstr>Звери </vt:lpstr>
      <vt:lpstr> Насекомые  </vt:lpstr>
      <vt:lpstr> Насекомые  </vt:lpstr>
      <vt:lpstr> Насекомые  </vt:lpstr>
      <vt:lpstr> Насекомые  </vt:lpstr>
      <vt:lpstr> Насекомые  </vt:lpstr>
      <vt:lpstr> Насекомые  </vt:lpstr>
      <vt:lpstr> Насекомые  </vt:lpstr>
      <vt:lpstr> Деревья  </vt:lpstr>
      <vt:lpstr> Деревья  </vt:lpstr>
      <vt:lpstr> Деревья  </vt:lpstr>
      <vt:lpstr> Деревья  </vt:lpstr>
      <vt:lpstr> Деревья  </vt:lpstr>
      <vt:lpstr> Деревья  </vt:lpstr>
      <vt:lpstr> Деревья  </vt:lpstr>
      <vt:lpstr> Кустарники </vt:lpstr>
      <vt:lpstr> Кустарники </vt:lpstr>
      <vt:lpstr> Кустарники </vt:lpstr>
      <vt:lpstr> Кустарники </vt:lpstr>
      <vt:lpstr> Кустарники </vt:lpstr>
      <vt:lpstr> Кустарники </vt:lpstr>
      <vt:lpstr> Кустарники </vt:lpstr>
      <vt:lpstr>Травы </vt:lpstr>
      <vt:lpstr>Травы </vt:lpstr>
      <vt:lpstr>Травы </vt:lpstr>
      <vt:lpstr>Травы </vt:lpstr>
      <vt:lpstr>Травы </vt:lpstr>
      <vt:lpstr>Травы </vt:lpstr>
      <vt:lpstr>Травы </vt:lpstr>
      <vt:lpstr>Грибы </vt:lpstr>
      <vt:lpstr>Грибы </vt:lpstr>
      <vt:lpstr>Грибы </vt:lpstr>
      <vt:lpstr>Грибы </vt:lpstr>
      <vt:lpstr>Грибы </vt:lpstr>
      <vt:lpstr>Грибы </vt:lpstr>
      <vt:lpstr>Грибы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-</dc:creator>
  <cp:lastModifiedBy>PC</cp:lastModifiedBy>
  <cp:revision>155</cp:revision>
  <dcterms:created xsi:type="dcterms:W3CDTF">2017-08-11T00:31:39Z</dcterms:created>
  <dcterms:modified xsi:type="dcterms:W3CDTF">2024-06-10T13:23:23Z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3463334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