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2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39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22285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l" rtl="0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hyperlink" Target="http://goo.gl/lskpc" TargetMode="External"/><Relationship Id="rId4" Type="http://schemas.openxmlformats.org/officeDocument/2006/relationships/image" Target="../media/image39.jpe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2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2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goo.gl/uvioH" TargetMode="External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0.jpeg"/><Relationship Id="rId7" Type="http://schemas.openxmlformats.org/officeDocument/2006/relationships/hyperlink" Target="http://goo.gl/W4gIA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goo.gl/zUS9F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вездное лето - Алла Пугачёва (Пугачева) from backingtracks.c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1027" name="Picture 3" descr="C:\Users\НАТА\Desktop\img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hape 27"/>
          <p:cNvSpPr txBox="1">
            <a:spLocks noGrp="1"/>
          </p:cNvSpPr>
          <p:nvPr>
            <p:ph type="ctrTitle"/>
          </p:nvPr>
        </p:nvSpPr>
        <p:spPr>
          <a:xfrm>
            <a:off x="685800" y="2911473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Интерактивная игра</a:t>
            </a:r>
          </a:p>
          <a:p>
            <a:pPr lvl="0">
              <a:spcBef>
                <a:spcPts val="0"/>
              </a:spcBef>
              <a:buNone/>
            </a:pPr>
            <a:r>
              <a:rPr lang="ru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"Безопасное лето"</a:t>
            </a:r>
          </a:p>
        </p:txBody>
      </p:sp>
      <p:pic>
        <p:nvPicPr>
          <p:cNvPr id="31" name="Shape 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88224" y="4653136"/>
            <a:ext cx="1259125" cy="128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Shape 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3707904" y="548680"/>
            <a:ext cx="1972625" cy="234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Shape 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5616" y="4653136"/>
            <a:ext cx="1972623" cy="128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НАТА\Desktop\47a7d0fca08371089799c904edcb08a1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70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Shape 158"/>
          <p:cNvSpPr/>
          <p:nvPr/>
        </p:nvSpPr>
        <p:spPr>
          <a:xfrm>
            <a:off x="0" y="157050"/>
            <a:ext cx="2547600" cy="914400"/>
          </a:xfrm>
          <a:prstGeom prst="roundRect">
            <a:avLst>
              <a:gd name="adj" fmla="val 16667"/>
            </a:avLst>
          </a:prstGeom>
          <a:solidFill>
            <a:srgbClr val="1155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ты пешеход</a:t>
            </a:r>
          </a:p>
        </p:txBody>
      </p:sp>
      <p:sp>
        <p:nvSpPr>
          <p:cNvPr id="159" name="Shape 159"/>
          <p:cNvSpPr/>
          <p:nvPr/>
        </p:nvSpPr>
        <p:spPr>
          <a:xfrm>
            <a:off x="8084225" y="157050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155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48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60" name="Shape 160"/>
          <p:cNvSpPr/>
          <p:nvPr/>
        </p:nvSpPr>
        <p:spPr>
          <a:xfrm>
            <a:off x="7987000" y="6253900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1" name="Shape 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575" y="4476612"/>
            <a:ext cx="188595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3025" y="4224187"/>
            <a:ext cx="1438275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87650" y="4400400"/>
            <a:ext cx="1809750" cy="180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/>
          <p:nvPr/>
        </p:nvSpPr>
        <p:spPr>
          <a:xfrm>
            <a:off x="2310550" y="1482225"/>
            <a:ext cx="4794299" cy="1143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99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Найди предупреждающий знак</a:t>
            </a:r>
          </a:p>
        </p:txBody>
      </p:sp>
      <p:pic>
        <p:nvPicPr>
          <p:cNvPr id="165" name="Shape 1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1850" y="4224200"/>
            <a:ext cx="727725" cy="61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68050" y="4113075"/>
            <a:ext cx="727724" cy="61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48475" y="4113075"/>
            <a:ext cx="625250" cy="61847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/>
          <p:nvPr/>
        </p:nvSpPr>
        <p:spPr>
          <a:xfrm>
            <a:off x="2062425" y="1482225"/>
            <a:ext cx="5042399" cy="2321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Затихают все моторы,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внимательны шофёры,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 знаки говорят: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"Близко школа,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Детский сад!"</a:t>
            </a:r>
          </a:p>
          <a:p>
            <a:pPr lvl="0">
              <a:spcBef>
                <a:spcPts val="0"/>
              </a:spcBef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9" name="Shape 16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7630849" y="1598175"/>
            <a:ext cx="1270550" cy="153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НАТА\Desktop\47a7d0fca08371089799c904edcb08a1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19" y="0"/>
            <a:ext cx="9152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" name="Shape 174"/>
          <p:cNvSpPr/>
          <p:nvPr/>
        </p:nvSpPr>
        <p:spPr>
          <a:xfrm>
            <a:off x="153800" y="283375"/>
            <a:ext cx="2547600" cy="914400"/>
          </a:xfrm>
          <a:prstGeom prst="roundRect">
            <a:avLst>
              <a:gd name="adj" fmla="val 16667"/>
            </a:avLst>
          </a:prstGeom>
          <a:solidFill>
            <a:srgbClr val="1155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ты пешеход</a:t>
            </a:r>
          </a:p>
        </p:txBody>
      </p:sp>
      <p:sp>
        <p:nvSpPr>
          <p:cNvPr id="175" name="Shape 175"/>
          <p:cNvSpPr/>
          <p:nvPr/>
        </p:nvSpPr>
        <p:spPr>
          <a:xfrm>
            <a:off x="8141475" y="102900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155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48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76" name="Shape 176"/>
          <p:cNvSpPr/>
          <p:nvPr/>
        </p:nvSpPr>
        <p:spPr>
          <a:xfrm>
            <a:off x="8003100" y="6092100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2832150" y="1197775"/>
            <a:ext cx="4578600" cy="1920300"/>
          </a:xfrm>
          <a:prstGeom prst="rect">
            <a:avLst/>
          </a:prstGeom>
          <a:solidFill>
            <a:srgbClr val="FF99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0000"/>
              </a:buClr>
              <a:buSzPct val="45833"/>
              <a:buFont typeface="Arial"/>
              <a:buNone/>
            </a:pPr>
            <a:r>
              <a:rPr lang="ru" sz="2400" b="1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 глазищами моргаю</a:t>
            </a:r>
          </a:p>
          <a:p>
            <a:pPr lvl="0" algn="ctr" rtl="0">
              <a:spcBef>
                <a:spcPts val="0"/>
              </a:spcBef>
              <a:buClr>
                <a:srgbClr val="000000"/>
              </a:buClr>
              <a:buSzPct val="45833"/>
              <a:buFont typeface="Arial"/>
              <a:buNone/>
            </a:pPr>
            <a:r>
              <a:rPr lang="ru" sz="2400" b="1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Неустанно день и ночь.</a:t>
            </a:r>
          </a:p>
          <a:p>
            <a:pPr lvl="0" algn="ctr" rtl="0">
              <a:spcBef>
                <a:spcPts val="0"/>
              </a:spcBef>
              <a:buClr>
                <a:srgbClr val="000000"/>
              </a:buClr>
              <a:buSzPct val="45833"/>
              <a:buFont typeface="Arial"/>
              <a:buNone/>
            </a:pPr>
            <a:r>
              <a:rPr lang="ru" sz="2400" b="1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машинам помогаю,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ru" sz="2400" b="1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тебе хочу помочь.</a:t>
            </a:r>
          </a:p>
        </p:txBody>
      </p:sp>
      <p:pic>
        <p:nvPicPr>
          <p:cNvPr id="178" name="Shape 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075" y="2729300"/>
            <a:ext cx="2141974" cy="28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850" y="4224200"/>
            <a:ext cx="727725" cy="61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68050" y="4113075"/>
            <a:ext cx="727724" cy="61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40775" y="3599487"/>
            <a:ext cx="1866823" cy="18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48475" y="4113075"/>
            <a:ext cx="625250" cy="61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75525" y="3379548"/>
            <a:ext cx="2141975" cy="159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/>
        </p:nvSpPr>
        <p:spPr>
          <a:xfrm>
            <a:off x="709250" y="6011400"/>
            <a:ext cx="1866900" cy="61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 b="1" u="sng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ПОМНИ!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НАТА\Desktop\frame-89485_1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49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" name="Shape 189"/>
          <p:cNvSpPr/>
          <p:nvPr/>
        </p:nvSpPr>
        <p:spPr>
          <a:xfrm>
            <a:off x="262100" y="183100"/>
            <a:ext cx="2547600" cy="688799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ты в лесу</a:t>
            </a:r>
          </a:p>
        </p:txBody>
      </p:sp>
      <p:sp>
        <p:nvSpPr>
          <p:cNvPr id="190" name="Shape 190"/>
          <p:cNvSpPr/>
          <p:nvPr/>
        </p:nvSpPr>
        <p:spPr>
          <a:xfrm>
            <a:off x="8093250" y="183100"/>
            <a:ext cx="761099" cy="7971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3C47D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48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91" name="Shape 191"/>
          <p:cNvSpPr/>
          <p:nvPr/>
        </p:nvSpPr>
        <p:spPr>
          <a:xfrm>
            <a:off x="6946125" y="5869225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92" name="Shape 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6925" y="494250"/>
            <a:ext cx="3428750" cy="245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/>
          <p:nvPr/>
        </p:nvSpPr>
        <p:spPr>
          <a:xfrm>
            <a:off x="4275750" y="3557450"/>
            <a:ext cx="4578600" cy="1144199"/>
          </a:xfrm>
          <a:prstGeom prst="rect">
            <a:avLst/>
          </a:prstGeom>
          <a:solidFill>
            <a:srgbClr val="FF99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24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Правильное ли решение выбрал дедушка?</a:t>
            </a:r>
          </a:p>
        </p:txBody>
      </p:sp>
      <p:pic>
        <p:nvPicPr>
          <p:cNvPr id="194" name="Shape 1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100" y="2017175"/>
            <a:ext cx="2883224" cy="406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/>
          <p:nvPr/>
        </p:nvSpPr>
        <p:spPr>
          <a:xfrm>
            <a:off x="4469725" y="5159675"/>
            <a:ext cx="1038900" cy="5955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18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</a:t>
            </a:r>
          </a:p>
        </p:txBody>
      </p:sp>
      <p:sp>
        <p:nvSpPr>
          <p:cNvPr id="196" name="Shape 196"/>
          <p:cNvSpPr/>
          <p:nvPr/>
        </p:nvSpPr>
        <p:spPr>
          <a:xfrm>
            <a:off x="7180375" y="5159662"/>
            <a:ext cx="1038900" cy="5955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НЕТ</a:t>
            </a:r>
          </a:p>
        </p:txBody>
      </p:sp>
      <p:pic>
        <p:nvPicPr>
          <p:cNvPr id="197" name="Shape 1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2525" y="1018275"/>
            <a:ext cx="2171250" cy="208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05475" y="4867512"/>
            <a:ext cx="1609725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/>
          <p:nvPr/>
        </p:nvSpPr>
        <p:spPr>
          <a:xfrm>
            <a:off x="2809700" y="183100"/>
            <a:ext cx="3731699" cy="2206799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Во время грозы опасно прятаться под деревом.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НАТА\Desktop\frame-89485_1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49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" name="Shape 204"/>
          <p:cNvSpPr/>
          <p:nvPr/>
        </p:nvSpPr>
        <p:spPr>
          <a:xfrm>
            <a:off x="627975" y="399700"/>
            <a:ext cx="3460499" cy="9144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ты в лесу</a:t>
            </a:r>
          </a:p>
        </p:txBody>
      </p:sp>
      <p:sp>
        <p:nvSpPr>
          <p:cNvPr id="205" name="Shape 205"/>
          <p:cNvSpPr/>
          <p:nvPr/>
        </p:nvSpPr>
        <p:spPr>
          <a:xfrm>
            <a:off x="7957900" y="183125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3C47D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48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06" name="Shape 206"/>
          <p:cNvSpPr/>
          <p:nvPr/>
        </p:nvSpPr>
        <p:spPr>
          <a:xfrm>
            <a:off x="7794675" y="6075600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2794000" y="2355122"/>
            <a:ext cx="4333799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99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Выбери полезные  растения</a:t>
            </a:r>
          </a:p>
        </p:txBody>
      </p:sp>
      <p:pic>
        <p:nvPicPr>
          <p:cNvPr id="208" name="Shape 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625" y="1882775"/>
            <a:ext cx="1186850" cy="151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1750" y="183125"/>
            <a:ext cx="1356174" cy="179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4175" y="1882775"/>
            <a:ext cx="1438125" cy="19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Shape 2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46475" y="4013200"/>
            <a:ext cx="2543175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4850" y="4353150"/>
            <a:ext cx="2032125" cy="151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/>
          <p:nvPr/>
        </p:nvSpPr>
        <p:spPr>
          <a:xfrm rot="-642692">
            <a:off x="6422572" y="4506705"/>
            <a:ext cx="2585755" cy="1462239"/>
          </a:xfrm>
          <a:prstGeom prst="roundRect">
            <a:avLst>
              <a:gd name="adj" fmla="val 16667"/>
            </a:avLst>
          </a:prstGeom>
          <a:solidFill>
            <a:srgbClr val="9900FF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1800" b="1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Никогда не срывай неизвестные растения! Они могут быть ядовиты!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НАТА\Desktop\frame-89485_1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4718"/>
            <a:ext cx="9283327" cy="688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Shape 218"/>
          <p:cNvSpPr/>
          <p:nvPr/>
        </p:nvSpPr>
        <p:spPr>
          <a:xfrm>
            <a:off x="251150" y="447625"/>
            <a:ext cx="3120599" cy="9144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ты в лесу</a:t>
            </a:r>
          </a:p>
        </p:txBody>
      </p:sp>
      <p:pic>
        <p:nvPicPr>
          <p:cNvPr id="219" name="Shape 2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2112" y="1362025"/>
            <a:ext cx="1649624" cy="125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/>
          <p:nvPr/>
        </p:nvSpPr>
        <p:spPr>
          <a:xfrm>
            <a:off x="8070075" y="200825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3C47D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48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221" name="Shape 221"/>
          <p:cNvSpPr/>
          <p:nvPr/>
        </p:nvSpPr>
        <p:spPr>
          <a:xfrm>
            <a:off x="2331312" y="2601387"/>
            <a:ext cx="5562299" cy="115499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99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Выберите одежду, в которой вы пойдёте в поход в лес.</a:t>
            </a:r>
          </a:p>
        </p:txBody>
      </p:sp>
      <p:sp>
        <p:nvSpPr>
          <p:cNvPr id="222" name="Shape 222"/>
          <p:cNvSpPr/>
          <p:nvPr/>
        </p:nvSpPr>
        <p:spPr>
          <a:xfrm>
            <a:off x="7359275" y="5869225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23" name="Shape 2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450" y="4024125"/>
            <a:ext cx="1549799" cy="159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8537" y="770675"/>
            <a:ext cx="1649625" cy="159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87350" y="4024123"/>
            <a:ext cx="1649624" cy="159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52400" y="1362025"/>
            <a:ext cx="1206000" cy="10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3000" y="1826437"/>
            <a:ext cx="1763099" cy="1733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40950" y="3995350"/>
            <a:ext cx="2126849" cy="212684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/>
          <p:nvPr/>
        </p:nvSpPr>
        <p:spPr>
          <a:xfrm rot="-318350">
            <a:off x="6329187" y="4262850"/>
            <a:ext cx="2514273" cy="159173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900FF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lang="ru" sz="1800" b="1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Запомните: если вас укусил клещ,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lang="ru" sz="1800" b="1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лучше всего не трогать его,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lang="ru" sz="1800" b="1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 быстро </a:t>
            </a:r>
            <a:r>
              <a:rPr lang="ru" sz="18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обратиться к врачу.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НАТА\Desktop\frame-89485_1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26" y="0"/>
            <a:ext cx="9249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" name="Shape 234"/>
          <p:cNvSpPr/>
          <p:nvPr/>
        </p:nvSpPr>
        <p:spPr>
          <a:xfrm>
            <a:off x="205275" y="162025"/>
            <a:ext cx="2547600" cy="9144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ты в лесу</a:t>
            </a:r>
          </a:p>
        </p:txBody>
      </p:sp>
      <p:sp>
        <p:nvSpPr>
          <p:cNvPr id="235" name="Shape 235"/>
          <p:cNvSpPr/>
          <p:nvPr/>
        </p:nvSpPr>
        <p:spPr>
          <a:xfrm>
            <a:off x="8114175" y="0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3C47D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48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236" name="Shape 236"/>
          <p:cNvSpPr/>
          <p:nvPr/>
        </p:nvSpPr>
        <p:spPr>
          <a:xfrm>
            <a:off x="7713050" y="6042300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37" name="Shape 2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3701" y="2479500"/>
            <a:ext cx="2651299" cy="37300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/>
          <p:nvPr/>
        </p:nvSpPr>
        <p:spPr>
          <a:xfrm>
            <a:off x="2243675" y="1239225"/>
            <a:ext cx="5656799" cy="10008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99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 делать если ты заблудился в лесу?</a:t>
            </a:r>
          </a:p>
        </p:txBody>
      </p:sp>
      <p:sp>
        <p:nvSpPr>
          <p:cNvPr id="239" name="Shape 239"/>
          <p:cNvSpPr/>
          <p:nvPr/>
        </p:nvSpPr>
        <p:spPr>
          <a:xfrm>
            <a:off x="386175" y="2402825"/>
            <a:ext cx="3356100" cy="70679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A64D79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Нужно продолжать движение.</a:t>
            </a:r>
          </a:p>
        </p:txBody>
      </p:sp>
      <p:sp>
        <p:nvSpPr>
          <p:cNvPr id="240" name="Shape 240"/>
          <p:cNvSpPr/>
          <p:nvPr/>
        </p:nvSpPr>
        <p:spPr>
          <a:xfrm>
            <a:off x="278850" y="3431800"/>
            <a:ext cx="3356100" cy="70679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A64D79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Сядь, тщательно осмотрись, подумай.</a:t>
            </a:r>
          </a:p>
        </p:txBody>
      </p:sp>
      <p:sp>
        <p:nvSpPr>
          <p:cNvPr id="241" name="Shape 241"/>
          <p:cNvSpPr/>
          <p:nvPr/>
        </p:nvSpPr>
        <p:spPr>
          <a:xfrm>
            <a:off x="278850" y="4460775"/>
            <a:ext cx="3356100" cy="10008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A64D79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 Нужно затаиться, шум может привлечь диких зверей.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1307850" y="6042300"/>
            <a:ext cx="23270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1800" b="1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ПОМНИ!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НАТА\Desktop\im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" name="Shape 247"/>
          <p:cNvSpPr/>
          <p:nvPr/>
        </p:nvSpPr>
        <p:spPr>
          <a:xfrm>
            <a:off x="341450" y="321750"/>
            <a:ext cx="3698400" cy="978000"/>
          </a:xfrm>
          <a:prstGeom prst="roundRect">
            <a:avLst>
              <a:gd name="adj" fmla="val 16667"/>
            </a:avLst>
          </a:prstGeom>
          <a:solidFill>
            <a:srgbClr val="F1C23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ты на водоёме</a:t>
            </a:r>
          </a:p>
        </p:txBody>
      </p:sp>
      <p:sp>
        <p:nvSpPr>
          <p:cNvPr id="248" name="Shape 248"/>
          <p:cNvSpPr/>
          <p:nvPr/>
        </p:nvSpPr>
        <p:spPr>
          <a:xfrm>
            <a:off x="7849600" y="353550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D966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48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9" name="Shape 249"/>
          <p:cNvSpPr/>
          <p:nvPr/>
        </p:nvSpPr>
        <p:spPr>
          <a:xfrm>
            <a:off x="7689775" y="6117125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0" name="Shape 250"/>
          <p:cNvSpPr/>
          <p:nvPr/>
        </p:nvSpPr>
        <p:spPr>
          <a:xfrm>
            <a:off x="1754175" y="1392750"/>
            <a:ext cx="6324600" cy="8109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каких местах можно купаться?</a:t>
            </a:r>
          </a:p>
        </p:txBody>
      </p:sp>
      <p:sp>
        <p:nvSpPr>
          <p:cNvPr id="251" name="Shape 251"/>
          <p:cNvSpPr/>
          <p:nvPr/>
        </p:nvSpPr>
        <p:spPr>
          <a:xfrm>
            <a:off x="341450" y="3772800"/>
            <a:ext cx="35259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 b="1">
                <a:latin typeface="Times New Roman"/>
                <a:ea typeface="Times New Roman"/>
                <a:cs typeface="Times New Roman"/>
                <a:sym typeface="Times New Roman"/>
              </a:rPr>
              <a:t>В любом водоёме</a:t>
            </a:r>
          </a:p>
        </p:txBody>
      </p:sp>
      <p:sp>
        <p:nvSpPr>
          <p:cNvPr id="252" name="Shape 252"/>
          <p:cNvSpPr/>
          <p:nvPr/>
        </p:nvSpPr>
        <p:spPr>
          <a:xfrm>
            <a:off x="341450" y="4882175"/>
            <a:ext cx="35259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 b="1">
                <a:latin typeface="Times New Roman"/>
                <a:ea typeface="Times New Roman"/>
                <a:cs typeface="Times New Roman"/>
                <a:sym typeface="Times New Roman"/>
              </a:rPr>
              <a:t>Где купаются другие</a:t>
            </a:r>
          </a:p>
        </p:txBody>
      </p:sp>
      <p:sp>
        <p:nvSpPr>
          <p:cNvPr id="253" name="Shape 253"/>
          <p:cNvSpPr/>
          <p:nvPr/>
        </p:nvSpPr>
        <p:spPr>
          <a:xfrm>
            <a:off x="341450" y="2663425"/>
            <a:ext cx="35259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 b="1">
                <a:latin typeface="Times New Roman"/>
                <a:ea typeface="Times New Roman"/>
                <a:cs typeface="Times New Roman"/>
                <a:sym typeface="Times New Roman"/>
              </a:rPr>
              <a:t>На пляже</a:t>
            </a:r>
          </a:p>
        </p:txBody>
      </p:sp>
      <p:pic>
        <p:nvPicPr>
          <p:cNvPr id="254" name="Shape 2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8050" y="2328450"/>
            <a:ext cx="2665948" cy="200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6775" y="4687200"/>
            <a:ext cx="2971800" cy="19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НАТА\Desktop\im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" name="Shape 260"/>
          <p:cNvSpPr/>
          <p:nvPr/>
        </p:nvSpPr>
        <p:spPr>
          <a:xfrm>
            <a:off x="334275" y="461850"/>
            <a:ext cx="3464400" cy="914400"/>
          </a:xfrm>
          <a:prstGeom prst="roundRect">
            <a:avLst>
              <a:gd name="adj" fmla="val 16667"/>
            </a:avLst>
          </a:prstGeom>
          <a:solidFill>
            <a:srgbClr val="F1C23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ты на водоёме</a:t>
            </a:r>
          </a:p>
        </p:txBody>
      </p:sp>
      <p:sp>
        <p:nvSpPr>
          <p:cNvPr id="261" name="Shape 261"/>
          <p:cNvSpPr/>
          <p:nvPr/>
        </p:nvSpPr>
        <p:spPr>
          <a:xfrm>
            <a:off x="7975950" y="209175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D966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4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2" name="Shape 262"/>
          <p:cNvSpPr/>
          <p:nvPr/>
        </p:nvSpPr>
        <p:spPr>
          <a:xfrm>
            <a:off x="7458425" y="6150175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63" name="Shape 2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025" y="1742837"/>
            <a:ext cx="203835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7550" y="1814900"/>
            <a:ext cx="2982350" cy="224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54499" y="1778862"/>
            <a:ext cx="2470450" cy="224254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/>
          <p:nvPr/>
        </p:nvSpPr>
        <p:spPr>
          <a:xfrm>
            <a:off x="837400" y="5235775"/>
            <a:ext cx="7616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99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каком рисунке мальчик  не подвергает себя опасности?</a:t>
            </a:r>
          </a:p>
        </p:txBody>
      </p:sp>
      <p:sp>
        <p:nvSpPr>
          <p:cNvPr id="267" name="Shape 267"/>
          <p:cNvSpPr/>
          <p:nvPr/>
        </p:nvSpPr>
        <p:spPr>
          <a:xfrm>
            <a:off x="758075" y="4280750"/>
            <a:ext cx="793499" cy="726300"/>
          </a:xfrm>
          <a:prstGeom prst="ellipse">
            <a:avLst/>
          </a:prstGeom>
          <a:solidFill>
            <a:schemeClr val="accent5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 b="1">
                <a:latin typeface="Times New Roman"/>
                <a:ea typeface="Times New Roman"/>
                <a:cs typeface="Times New Roman"/>
                <a:sym typeface="Times New Roman"/>
              </a:rPr>
              <a:t>  1</a:t>
            </a:r>
          </a:p>
        </p:txBody>
      </p:sp>
      <p:sp>
        <p:nvSpPr>
          <p:cNvPr id="268" name="Shape 268"/>
          <p:cNvSpPr/>
          <p:nvPr/>
        </p:nvSpPr>
        <p:spPr>
          <a:xfrm>
            <a:off x="3572575" y="4265437"/>
            <a:ext cx="793499" cy="726300"/>
          </a:xfrm>
          <a:prstGeom prst="ellipse">
            <a:avLst/>
          </a:prstGeom>
          <a:solidFill>
            <a:schemeClr val="accent5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latin typeface="Times New Roman"/>
                <a:ea typeface="Times New Roman"/>
                <a:cs typeface="Times New Roman"/>
                <a:sym typeface="Times New Roman"/>
              </a:rPr>
              <a:t>  2</a:t>
            </a:r>
          </a:p>
        </p:txBody>
      </p:sp>
      <p:sp>
        <p:nvSpPr>
          <p:cNvPr id="269" name="Shape 269"/>
          <p:cNvSpPr/>
          <p:nvPr/>
        </p:nvSpPr>
        <p:spPr>
          <a:xfrm>
            <a:off x="6771975" y="4283450"/>
            <a:ext cx="793499" cy="726300"/>
          </a:xfrm>
          <a:prstGeom prst="ellipse">
            <a:avLst/>
          </a:prstGeom>
          <a:solidFill>
            <a:schemeClr val="accent5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latin typeface="Times New Roman"/>
                <a:ea typeface="Times New Roman"/>
                <a:cs typeface="Times New Roman"/>
                <a:sym typeface="Times New Roman"/>
              </a:rPr>
              <a:t>  3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НАТА\Desktop\im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4" name="Shape 274"/>
          <p:cNvSpPr/>
          <p:nvPr/>
        </p:nvSpPr>
        <p:spPr>
          <a:xfrm>
            <a:off x="244050" y="552075"/>
            <a:ext cx="3041100" cy="914400"/>
          </a:xfrm>
          <a:prstGeom prst="roundRect">
            <a:avLst>
              <a:gd name="adj" fmla="val 16667"/>
            </a:avLst>
          </a:prstGeom>
          <a:solidFill>
            <a:srgbClr val="F1C23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ты на водоёме</a:t>
            </a:r>
          </a:p>
        </p:txBody>
      </p:sp>
      <p:sp>
        <p:nvSpPr>
          <p:cNvPr id="275" name="Shape 275"/>
          <p:cNvSpPr/>
          <p:nvPr/>
        </p:nvSpPr>
        <p:spPr>
          <a:xfrm>
            <a:off x="7903775" y="209175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D966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4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6" name="Shape 276"/>
          <p:cNvSpPr/>
          <p:nvPr/>
        </p:nvSpPr>
        <p:spPr>
          <a:xfrm>
            <a:off x="7574100" y="6216275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7" name="Shape 277"/>
          <p:cNvSpPr/>
          <p:nvPr/>
        </p:nvSpPr>
        <p:spPr>
          <a:xfrm>
            <a:off x="2027450" y="1939275"/>
            <a:ext cx="5876399" cy="8109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99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какие расстояния можно плавать?</a:t>
            </a:r>
          </a:p>
        </p:txBody>
      </p:sp>
      <p:sp>
        <p:nvSpPr>
          <p:cNvPr id="278" name="Shape 278"/>
          <p:cNvSpPr/>
          <p:nvPr/>
        </p:nvSpPr>
        <p:spPr>
          <a:xfrm>
            <a:off x="482250" y="3349675"/>
            <a:ext cx="2802900" cy="810900"/>
          </a:xfrm>
          <a:prstGeom prst="roundRect">
            <a:avLst>
              <a:gd name="adj" fmla="val 16667"/>
            </a:avLst>
          </a:prstGeom>
          <a:solidFill>
            <a:srgbClr val="6D9EEB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 b="1">
                <a:latin typeface="Times New Roman"/>
                <a:ea typeface="Times New Roman"/>
                <a:cs typeface="Times New Roman"/>
                <a:sym typeface="Times New Roman"/>
              </a:rPr>
              <a:t>до буйков</a:t>
            </a:r>
          </a:p>
        </p:txBody>
      </p:sp>
      <p:sp>
        <p:nvSpPr>
          <p:cNvPr id="279" name="Shape 279"/>
          <p:cNvSpPr/>
          <p:nvPr/>
        </p:nvSpPr>
        <p:spPr>
          <a:xfrm>
            <a:off x="438150" y="4407450"/>
            <a:ext cx="2802900" cy="810900"/>
          </a:xfrm>
          <a:prstGeom prst="roundRect">
            <a:avLst>
              <a:gd name="adj" fmla="val 16667"/>
            </a:avLst>
          </a:prstGeom>
          <a:solidFill>
            <a:srgbClr val="6D9EEB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latin typeface="Times New Roman"/>
                <a:ea typeface="Times New Roman"/>
                <a:cs typeface="Times New Roman"/>
                <a:sym typeface="Times New Roman"/>
              </a:rPr>
              <a:t>пока не устанешь</a:t>
            </a:r>
          </a:p>
        </p:txBody>
      </p:sp>
      <p:sp>
        <p:nvSpPr>
          <p:cNvPr id="280" name="Shape 280"/>
          <p:cNvSpPr/>
          <p:nvPr/>
        </p:nvSpPr>
        <p:spPr>
          <a:xfrm>
            <a:off x="482100" y="5465225"/>
            <a:ext cx="2802900" cy="810900"/>
          </a:xfrm>
          <a:prstGeom prst="roundRect">
            <a:avLst>
              <a:gd name="adj" fmla="val 16667"/>
            </a:avLst>
          </a:prstGeom>
          <a:solidFill>
            <a:srgbClr val="6D9EEB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latin typeface="Times New Roman"/>
                <a:ea typeface="Times New Roman"/>
                <a:cs typeface="Times New Roman"/>
                <a:sym typeface="Times New Roman"/>
              </a:rPr>
              <a:t>переплывать речку</a:t>
            </a:r>
          </a:p>
        </p:txBody>
      </p:sp>
      <p:sp>
        <p:nvSpPr>
          <p:cNvPr id="281" name="Shape 281"/>
          <p:cNvSpPr txBox="1"/>
          <p:nvPr/>
        </p:nvSpPr>
        <p:spPr>
          <a:xfrm>
            <a:off x="5288975" y="29832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 </a:t>
            </a:r>
          </a:p>
        </p:txBody>
      </p:sp>
      <p:pic>
        <p:nvPicPr>
          <p:cNvPr id="282" name="Shape 2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2875" y="3475962"/>
            <a:ext cx="3818299" cy="241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НАТА\Desktop\im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1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" name="Shape 287"/>
          <p:cNvSpPr/>
          <p:nvPr/>
        </p:nvSpPr>
        <p:spPr>
          <a:xfrm>
            <a:off x="314575" y="353550"/>
            <a:ext cx="3152099" cy="914400"/>
          </a:xfrm>
          <a:prstGeom prst="roundRect">
            <a:avLst>
              <a:gd name="adj" fmla="val 16667"/>
            </a:avLst>
          </a:prstGeom>
          <a:solidFill>
            <a:srgbClr val="F1C23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ты на водоёме</a:t>
            </a:r>
          </a:p>
        </p:txBody>
      </p:sp>
      <p:sp>
        <p:nvSpPr>
          <p:cNvPr id="288" name="Shape 288"/>
          <p:cNvSpPr/>
          <p:nvPr/>
        </p:nvSpPr>
        <p:spPr>
          <a:xfrm>
            <a:off x="8030100" y="191125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D966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4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89" name="Shape 289"/>
          <p:cNvSpPr/>
          <p:nvPr/>
        </p:nvSpPr>
        <p:spPr>
          <a:xfrm>
            <a:off x="7524525" y="5869225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0" name="Shape 290"/>
          <p:cNvSpPr txBox="1"/>
          <p:nvPr/>
        </p:nvSpPr>
        <p:spPr>
          <a:xfrm>
            <a:off x="5540525" y="12679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 </a:t>
            </a:r>
          </a:p>
        </p:txBody>
      </p:sp>
      <p:sp>
        <p:nvSpPr>
          <p:cNvPr id="291" name="Shape 291"/>
          <p:cNvSpPr txBox="1"/>
          <p:nvPr/>
        </p:nvSpPr>
        <p:spPr>
          <a:xfrm>
            <a:off x="5540525" y="17293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 </a:t>
            </a:r>
          </a:p>
        </p:txBody>
      </p:sp>
      <p:pic>
        <p:nvPicPr>
          <p:cNvPr id="292" name="Shape 2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5762" y="353537"/>
            <a:ext cx="3314700" cy="22383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/>
          <p:nvPr/>
        </p:nvSpPr>
        <p:spPr>
          <a:xfrm>
            <a:off x="1695900" y="2823850"/>
            <a:ext cx="6334199" cy="8109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99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 не предназначено для купания далеко от берега?</a:t>
            </a:r>
          </a:p>
        </p:txBody>
      </p:sp>
      <p:pic>
        <p:nvPicPr>
          <p:cNvPr id="294" name="Shape 2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6987" y="4090175"/>
            <a:ext cx="2137900" cy="215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0518" y="4090168"/>
            <a:ext cx="3000000" cy="156644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Shape 296"/>
          <p:cNvSpPr txBox="1"/>
          <p:nvPr/>
        </p:nvSpPr>
        <p:spPr>
          <a:xfrm>
            <a:off x="599425" y="6152800"/>
            <a:ext cx="20318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1800" b="1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ПОМНИ!</a:t>
            </a:r>
          </a:p>
        </p:txBody>
      </p:sp>
      <p:pic>
        <p:nvPicPr>
          <p:cNvPr id="297" name="Shape 29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9474" y="4003950"/>
            <a:ext cx="2031900" cy="2053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/>
        </p:nvSpPr>
        <p:spPr>
          <a:xfrm>
            <a:off x="611560" y="1268760"/>
            <a:ext cx="75396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3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Сколько солнца! Сколько света!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3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Сколько зелени кругом!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3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 же это? Это </a:t>
            </a:r>
            <a:r>
              <a:rPr lang="ru" sz="36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ЛЕТО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3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Наконец спешит к нам в дом.</a:t>
            </a:r>
          </a:p>
        </p:txBody>
      </p:sp>
      <p:pic>
        <p:nvPicPr>
          <p:cNvPr id="44" name="Shape 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0152" y="4077072"/>
            <a:ext cx="2582174" cy="234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/>
          <p:nvPr/>
        </p:nvSpPr>
        <p:spPr>
          <a:xfrm>
            <a:off x="213100" y="212700"/>
            <a:ext cx="8607300" cy="369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36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 всё запоминай,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36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  советы соблюдай: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36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мы просвещенны –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36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Значит, мы защищены;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36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Лето будет безопасным –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36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Будет отдых наш прекрасным!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НАТА\Desktop\1322461_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" y="-13300"/>
            <a:ext cx="9130344" cy="713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Shape 49"/>
          <p:cNvSpPr/>
          <p:nvPr/>
        </p:nvSpPr>
        <p:spPr>
          <a:xfrm>
            <a:off x="595600" y="798725"/>
            <a:ext cx="2782199" cy="9144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возник пожар</a:t>
            </a:r>
          </a:p>
        </p:txBody>
      </p:sp>
      <p:sp>
        <p:nvSpPr>
          <p:cNvPr id="50" name="Shape 50"/>
          <p:cNvSpPr/>
          <p:nvPr/>
        </p:nvSpPr>
        <p:spPr>
          <a:xfrm>
            <a:off x="631775" y="2015925"/>
            <a:ext cx="2782199" cy="764399"/>
          </a:xfrm>
          <a:prstGeom prst="roundRect">
            <a:avLst>
              <a:gd name="adj" fmla="val 16667"/>
            </a:avLst>
          </a:prstGeom>
          <a:solidFill>
            <a:srgbClr val="1155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ты пешеход</a:t>
            </a:r>
          </a:p>
        </p:txBody>
      </p:sp>
      <p:sp>
        <p:nvSpPr>
          <p:cNvPr id="51" name="Shape 51"/>
          <p:cNvSpPr/>
          <p:nvPr/>
        </p:nvSpPr>
        <p:spPr>
          <a:xfrm>
            <a:off x="595325" y="3233125"/>
            <a:ext cx="2782199" cy="764399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ты в лесу</a:t>
            </a:r>
          </a:p>
        </p:txBody>
      </p:sp>
      <p:sp>
        <p:nvSpPr>
          <p:cNvPr id="52" name="Shape 52"/>
          <p:cNvSpPr/>
          <p:nvPr/>
        </p:nvSpPr>
        <p:spPr>
          <a:xfrm>
            <a:off x="595675" y="4579450"/>
            <a:ext cx="2782199" cy="764399"/>
          </a:xfrm>
          <a:prstGeom prst="roundRect">
            <a:avLst>
              <a:gd name="adj" fmla="val 16667"/>
            </a:avLst>
          </a:prstGeom>
          <a:solidFill>
            <a:srgbClr val="F1C23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ты на водоёме</a:t>
            </a:r>
          </a:p>
        </p:txBody>
      </p:sp>
      <p:sp>
        <p:nvSpPr>
          <p:cNvPr id="53" name="Shape 53"/>
          <p:cNvSpPr/>
          <p:nvPr/>
        </p:nvSpPr>
        <p:spPr>
          <a:xfrm>
            <a:off x="3662625" y="798725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 sz="48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4" name="Shape 54"/>
          <p:cNvSpPr/>
          <p:nvPr/>
        </p:nvSpPr>
        <p:spPr>
          <a:xfrm>
            <a:off x="4861775" y="798725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 sz="48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55" name="Shape 55"/>
          <p:cNvSpPr/>
          <p:nvPr/>
        </p:nvSpPr>
        <p:spPr>
          <a:xfrm>
            <a:off x="5988725" y="798725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 sz="48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56" name="Shape 56"/>
          <p:cNvSpPr/>
          <p:nvPr/>
        </p:nvSpPr>
        <p:spPr>
          <a:xfrm>
            <a:off x="7115675" y="798725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ru" sz="48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57" name="Shape 57"/>
          <p:cNvSpPr/>
          <p:nvPr/>
        </p:nvSpPr>
        <p:spPr>
          <a:xfrm>
            <a:off x="3662625" y="2015925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6D9EEB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 sz="48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8" name="Shape 58"/>
          <p:cNvSpPr/>
          <p:nvPr/>
        </p:nvSpPr>
        <p:spPr>
          <a:xfrm>
            <a:off x="4825675" y="2015925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6D9EEB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 sz="48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59" name="Shape 59"/>
          <p:cNvSpPr/>
          <p:nvPr/>
        </p:nvSpPr>
        <p:spPr>
          <a:xfrm>
            <a:off x="5970675" y="2015925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6D9EEB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ru" sz="48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60" name="Shape 60"/>
          <p:cNvSpPr/>
          <p:nvPr/>
        </p:nvSpPr>
        <p:spPr>
          <a:xfrm>
            <a:off x="7115675" y="2015925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6D9EEB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 sz="48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61" name="Shape 61"/>
          <p:cNvSpPr/>
          <p:nvPr/>
        </p:nvSpPr>
        <p:spPr>
          <a:xfrm>
            <a:off x="3662625" y="3233125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3C47D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 sz="48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62" name="Shape 62"/>
          <p:cNvSpPr/>
          <p:nvPr/>
        </p:nvSpPr>
        <p:spPr>
          <a:xfrm>
            <a:off x="4861775" y="3233125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3C47D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 sz="48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63" name="Shape 63"/>
          <p:cNvSpPr/>
          <p:nvPr/>
        </p:nvSpPr>
        <p:spPr>
          <a:xfrm>
            <a:off x="5988725" y="3233125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3C47D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ru" sz="48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64" name="Shape 64"/>
          <p:cNvSpPr/>
          <p:nvPr/>
        </p:nvSpPr>
        <p:spPr>
          <a:xfrm>
            <a:off x="7115675" y="3233125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3C47D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 sz="48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65" name="Shape 65"/>
          <p:cNvSpPr/>
          <p:nvPr/>
        </p:nvSpPr>
        <p:spPr>
          <a:xfrm>
            <a:off x="3662625" y="4504450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D966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 sz="48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6" name="Shape 66"/>
          <p:cNvSpPr/>
          <p:nvPr/>
        </p:nvSpPr>
        <p:spPr>
          <a:xfrm>
            <a:off x="4861775" y="4504450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D966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 sz="4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7" name="Shape 67"/>
          <p:cNvSpPr/>
          <p:nvPr/>
        </p:nvSpPr>
        <p:spPr>
          <a:xfrm>
            <a:off x="5988725" y="4504450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D966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ru" sz="4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8" name="Shape 68"/>
          <p:cNvSpPr/>
          <p:nvPr/>
        </p:nvSpPr>
        <p:spPr>
          <a:xfrm>
            <a:off x="7115675" y="4504450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D966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 sz="4800" b="1">
                <a:solidFill>
                  <a:srgbClr val="FF0000"/>
                </a:solidFill>
              </a:rPr>
              <a:t>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\Desktop\pngtree-abstract-fire-frame-png-image_15350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45" y="-48870"/>
            <a:ext cx="9049719" cy="690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hape 73"/>
          <p:cNvSpPr/>
          <p:nvPr/>
        </p:nvSpPr>
        <p:spPr>
          <a:xfrm>
            <a:off x="99675" y="130975"/>
            <a:ext cx="3423000" cy="6528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возник пожар</a:t>
            </a:r>
          </a:p>
        </p:txBody>
      </p:sp>
      <p:sp>
        <p:nvSpPr>
          <p:cNvPr id="74" name="Shape 74"/>
          <p:cNvSpPr/>
          <p:nvPr/>
        </p:nvSpPr>
        <p:spPr>
          <a:xfrm>
            <a:off x="8102275" y="130975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48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5" name="Shape 75"/>
          <p:cNvSpPr/>
          <p:nvPr/>
        </p:nvSpPr>
        <p:spPr>
          <a:xfrm>
            <a:off x="7392325" y="6051025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6" name="Shape 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0375" y="452450"/>
            <a:ext cx="1028700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9250" y="0"/>
            <a:ext cx="1504950" cy="170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6075" y="2209800"/>
            <a:ext cx="139065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4625" y="1045375"/>
            <a:ext cx="1390650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6250" y="2765225"/>
            <a:ext cx="196215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44425" y="4735400"/>
            <a:ext cx="133350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68887" y="4900625"/>
            <a:ext cx="1390650" cy="18383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 txBox="1"/>
          <p:nvPr/>
        </p:nvSpPr>
        <p:spPr>
          <a:xfrm>
            <a:off x="3054325" y="2509812"/>
            <a:ext cx="2800800" cy="18384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ru"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Какие предметы могут стать причиной пожара?</a:t>
            </a:r>
          </a:p>
        </p:txBody>
      </p:sp>
      <p:pic>
        <p:nvPicPr>
          <p:cNvPr id="84" name="Shape 8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50525" y="1597662"/>
            <a:ext cx="1962149" cy="419927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/>
          <p:nvPr/>
        </p:nvSpPr>
        <p:spPr>
          <a:xfrm>
            <a:off x="2077175" y="2024700"/>
            <a:ext cx="4604999" cy="2808600"/>
          </a:xfrm>
          <a:prstGeom prst="wedgeRoundRectCallout">
            <a:avLst>
              <a:gd name="adj1" fmla="val 74932"/>
              <a:gd name="adj2" fmla="val -22603"/>
              <a:gd name="adj3" fmla="val 0"/>
            </a:avLst>
          </a:prstGeom>
          <a:solidFill>
            <a:srgbClr val="EFEFEF"/>
          </a:solidFill>
          <a:ln w="19050" cap="flat" cmpd="sng">
            <a:solidFill>
              <a:srgbClr val="1155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lang="ru" sz="18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ru" sz="1800" b="1" u="sng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ПОМНИТЕ!</a:t>
            </a:r>
          </a:p>
          <a:p>
            <a:pPr marL="457200" lvl="0" indent="-342900" rtl="0">
              <a:spcBef>
                <a:spcPts val="0"/>
              </a:spcBef>
              <a:buSzPct val="100000"/>
            </a:pPr>
            <a:r>
              <a:rPr lang="ru" sz="18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</a:t>
            </a: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е балуйся дома со спичками и зажигалками. Это одна из причин пожаров. </a:t>
            </a:r>
          </a:p>
          <a:p>
            <a:pPr marL="457200" lvl="0" indent="-342900" rtl="0">
              <a:spcBef>
                <a:spcPts val="0"/>
              </a:spcBef>
              <a:buSzPct val="100000"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Не оставляй без присмотра включенные электроприборы.</a:t>
            </a:r>
          </a:p>
          <a:p>
            <a:pPr marL="457200" lvl="0" indent="-342900" rtl="0">
              <a:spcBef>
                <a:spcPts val="0"/>
              </a:spcBef>
              <a:buSzPct val="100000"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Не забывай выключить газовую плиту. Если почувствовал запах газа, не зажигай спичек и не включай свет. Срочно проветри квартиру.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\Desktop\pngtree-abstract-fire-frame-png-image_15350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8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Shape 90"/>
          <p:cNvSpPr/>
          <p:nvPr/>
        </p:nvSpPr>
        <p:spPr>
          <a:xfrm>
            <a:off x="7623025" y="347550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48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91" name="Shape 91"/>
          <p:cNvSpPr/>
          <p:nvPr/>
        </p:nvSpPr>
        <p:spPr>
          <a:xfrm>
            <a:off x="7491475" y="5951875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2" name="Shape 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7350" y="1374775"/>
            <a:ext cx="3336150" cy="253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150" y="2527575"/>
            <a:ext cx="5353050" cy="10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/>
          <p:nvPr/>
        </p:nvSpPr>
        <p:spPr>
          <a:xfrm>
            <a:off x="298175" y="149025"/>
            <a:ext cx="2920799" cy="9144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Если возник пожар</a:t>
            </a:r>
          </a:p>
        </p:txBody>
      </p:sp>
      <p:pic>
        <p:nvPicPr>
          <p:cNvPr id="95" name="Shape 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4150" y="4003675"/>
            <a:ext cx="5353050" cy="125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4150" y="5599475"/>
            <a:ext cx="5353050" cy="8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/>
          <p:nvPr/>
        </p:nvSpPr>
        <p:spPr>
          <a:xfrm>
            <a:off x="423875" y="1374775"/>
            <a:ext cx="4773599" cy="70139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99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Ваши действия в случае пожара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ТА\Desktop\pngtree-abstract-fire-frame-png-image_15350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8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Shape 102"/>
          <p:cNvSpPr/>
          <p:nvPr/>
        </p:nvSpPr>
        <p:spPr>
          <a:xfrm>
            <a:off x="377550" y="149025"/>
            <a:ext cx="3341400" cy="9144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возник пожар</a:t>
            </a:r>
          </a:p>
        </p:txBody>
      </p:sp>
      <p:sp>
        <p:nvSpPr>
          <p:cNvPr id="103" name="Shape 103"/>
          <p:cNvSpPr/>
          <p:nvPr/>
        </p:nvSpPr>
        <p:spPr>
          <a:xfrm>
            <a:off x="8046125" y="149025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48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04" name="Shape 104"/>
          <p:cNvSpPr/>
          <p:nvPr/>
        </p:nvSpPr>
        <p:spPr>
          <a:xfrm>
            <a:off x="7441900" y="6001450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 txBox="1"/>
          <p:nvPr/>
        </p:nvSpPr>
        <p:spPr>
          <a:xfrm>
            <a:off x="2842775" y="2846475"/>
            <a:ext cx="2800800" cy="2741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ru"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Какие предметы при возгорании нельзя заливать водой?</a:t>
            </a:r>
          </a:p>
        </p:txBody>
      </p:sp>
      <p:pic>
        <p:nvPicPr>
          <p:cNvPr id="106" name="Shape 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2400" y="4088525"/>
            <a:ext cx="1912925" cy="191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4900" y="1063422"/>
            <a:ext cx="2456524" cy="121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70150" y="1211999"/>
            <a:ext cx="2048799" cy="148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87375" y="1376250"/>
            <a:ext cx="1623450" cy="289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377549" y="3086925"/>
            <a:ext cx="2136400" cy="337172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/>
          <p:nvPr/>
        </p:nvSpPr>
        <p:spPr>
          <a:xfrm>
            <a:off x="2186850" y="2272700"/>
            <a:ext cx="4218600" cy="3728700"/>
          </a:xfrm>
          <a:prstGeom prst="wedgeEllipseCallout">
            <a:avLst>
              <a:gd name="adj1" fmla="val -59485"/>
              <a:gd name="adj2" fmla="val 5705"/>
            </a:avLst>
          </a:prstGeom>
          <a:solidFill>
            <a:srgbClr val="EFEFEF"/>
          </a:solidFill>
          <a:ln w="19050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При загорании и пожаре не следует тушить водой электроприборы, находящиеся под напряжением.</a:t>
            </a:r>
          </a:p>
          <a:p>
            <a:pPr lvl="0">
              <a:spcBef>
                <a:spcPts val="0"/>
              </a:spcBef>
              <a:buNone/>
            </a:pPr>
            <a:endParaRPr sz="24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ТА\Desktop\pngtree-abstract-fire-frame-png-image_15350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2"/>
            <a:ext cx="9040725" cy="686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Shape 116"/>
          <p:cNvSpPr/>
          <p:nvPr/>
        </p:nvSpPr>
        <p:spPr>
          <a:xfrm>
            <a:off x="214775" y="41225"/>
            <a:ext cx="3152099" cy="7248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возник пожар</a:t>
            </a:r>
          </a:p>
        </p:txBody>
      </p:sp>
      <p:sp>
        <p:nvSpPr>
          <p:cNvPr id="117" name="Shape 117"/>
          <p:cNvSpPr/>
          <p:nvPr/>
        </p:nvSpPr>
        <p:spPr>
          <a:xfrm>
            <a:off x="8126325" y="149025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48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18" name="Shape 118"/>
          <p:cNvSpPr/>
          <p:nvPr/>
        </p:nvSpPr>
        <p:spPr>
          <a:xfrm>
            <a:off x="7359275" y="5819650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9" name="Shape 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624" y="1063424"/>
            <a:ext cx="2243850" cy="222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/>
          <p:nvPr/>
        </p:nvSpPr>
        <p:spPr>
          <a:xfrm>
            <a:off x="2906675" y="1063425"/>
            <a:ext cx="4876499" cy="1144199"/>
          </a:xfrm>
          <a:prstGeom prst="rect">
            <a:avLst/>
          </a:prstGeom>
          <a:solidFill>
            <a:srgbClr val="FF99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Отчего чаще всего страдают люди при пожаре?</a:t>
            </a:r>
          </a:p>
        </p:txBody>
      </p:sp>
      <p:sp>
        <p:nvSpPr>
          <p:cNvPr id="121" name="Shape 121"/>
          <p:cNvSpPr/>
          <p:nvPr/>
        </p:nvSpPr>
        <p:spPr>
          <a:xfrm>
            <a:off x="5243925" y="3378575"/>
            <a:ext cx="2882399" cy="599399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 b="1">
                <a:latin typeface="Times New Roman"/>
                <a:ea typeface="Times New Roman"/>
                <a:cs typeface="Times New Roman"/>
                <a:sym typeface="Times New Roman"/>
              </a:rPr>
              <a:t>от огня и дыма</a:t>
            </a:r>
          </a:p>
        </p:txBody>
      </p:sp>
      <p:sp>
        <p:nvSpPr>
          <p:cNvPr id="122" name="Shape 122"/>
          <p:cNvSpPr/>
          <p:nvPr/>
        </p:nvSpPr>
        <p:spPr>
          <a:xfrm>
            <a:off x="733875" y="3378575"/>
            <a:ext cx="2882399" cy="599399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latin typeface="Times New Roman"/>
                <a:ea typeface="Times New Roman"/>
                <a:cs typeface="Times New Roman"/>
                <a:sym typeface="Times New Roman"/>
              </a:rPr>
              <a:t>от  воды</a:t>
            </a:r>
          </a:p>
        </p:txBody>
      </p:sp>
      <p:sp>
        <p:nvSpPr>
          <p:cNvPr id="123" name="Shape 123"/>
          <p:cNvSpPr/>
          <p:nvPr/>
        </p:nvSpPr>
        <p:spPr>
          <a:xfrm>
            <a:off x="733875" y="4394825"/>
            <a:ext cx="2882399" cy="599399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latin typeface="Times New Roman"/>
                <a:ea typeface="Times New Roman"/>
                <a:cs typeface="Times New Roman"/>
                <a:sym typeface="Times New Roman"/>
              </a:rPr>
              <a:t>от  потока воздуха</a:t>
            </a:r>
          </a:p>
        </p:txBody>
      </p:sp>
      <p:sp>
        <p:nvSpPr>
          <p:cNvPr id="124" name="Shape 124"/>
          <p:cNvSpPr/>
          <p:nvPr/>
        </p:nvSpPr>
        <p:spPr>
          <a:xfrm>
            <a:off x="5243925" y="4300400"/>
            <a:ext cx="2882399" cy="599399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latin typeface="Times New Roman"/>
                <a:ea typeface="Times New Roman"/>
                <a:cs typeface="Times New Roman"/>
                <a:sym typeface="Times New Roman"/>
              </a:rPr>
              <a:t>от  яркого света</a:t>
            </a:r>
          </a:p>
        </p:txBody>
      </p:sp>
      <p:pic>
        <p:nvPicPr>
          <p:cNvPr id="125" name="Shape 1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1087" y="2505025"/>
            <a:ext cx="2768075" cy="337172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/>
          <p:nvPr/>
        </p:nvSpPr>
        <p:spPr>
          <a:xfrm>
            <a:off x="304625" y="2894350"/>
            <a:ext cx="4222800" cy="2925299"/>
          </a:xfrm>
          <a:prstGeom prst="wedgeEllipseCallout">
            <a:avLst>
              <a:gd name="adj1" fmla="val 89418"/>
              <a:gd name="adj2" fmla="val -30229"/>
            </a:avLst>
          </a:prstGeom>
          <a:solidFill>
            <a:srgbClr val="EFEFEF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Запомнить и взрослым необходимо: чаще в пожарах гибнут ОТ ДЫМА.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855025" y="6029400"/>
            <a:ext cx="1930499" cy="599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3000" b="1" u="sng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помни</a:t>
            </a:r>
            <a:r>
              <a:rPr lang="ru" sz="3000" b="1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НАТА\Desktop\47a7d0fca08371089799c904edcb08a1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04706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Shape 132"/>
          <p:cNvSpPr/>
          <p:nvPr/>
        </p:nvSpPr>
        <p:spPr>
          <a:xfrm>
            <a:off x="153800" y="211175"/>
            <a:ext cx="3365100" cy="914400"/>
          </a:xfrm>
          <a:prstGeom prst="roundRect">
            <a:avLst>
              <a:gd name="adj" fmla="val 16667"/>
            </a:avLst>
          </a:prstGeom>
          <a:solidFill>
            <a:srgbClr val="1155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ты пешеход</a:t>
            </a:r>
          </a:p>
        </p:txBody>
      </p:sp>
      <p:sp>
        <p:nvSpPr>
          <p:cNvPr id="133" name="Shape 133"/>
          <p:cNvSpPr/>
          <p:nvPr/>
        </p:nvSpPr>
        <p:spPr>
          <a:xfrm>
            <a:off x="8042325" y="211175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6D9EEB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4800" b="1"/>
              <a:t>1</a:t>
            </a:r>
          </a:p>
        </p:txBody>
      </p:sp>
      <p:sp>
        <p:nvSpPr>
          <p:cNvPr id="134" name="Shape 134"/>
          <p:cNvSpPr/>
          <p:nvPr/>
        </p:nvSpPr>
        <p:spPr>
          <a:xfrm>
            <a:off x="7752100" y="6273975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635000" y="1238250"/>
            <a:ext cx="6643800" cy="121439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99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32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Где должны ходить пешеходы при отсутствии тротуара?</a:t>
            </a:r>
          </a:p>
        </p:txBody>
      </p:sp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1875" y="1668499"/>
            <a:ext cx="1494850" cy="238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/>
          <p:nvPr/>
        </p:nvSpPr>
        <p:spPr>
          <a:xfrm>
            <a:off x="416850" y="2771137"/>
            <a:ext cx="5071800" cy="62219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3C47D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по правой стороне  дороги </a:t>
            </a:r>
          </a:p>
        </p:txBody>
      </p:sp>
      <p:sp>
        <p:nvSpPr>
          <p:cNvPr id="138" name="Shape 138"/>
          <p:cNvSpPr/>
          <p:nvPr/>
        </p:nvSpPr>
        <p:spPr>
          <a:xfrm>
            <a:off x="383550" y="3711850"/>
            <a:ext cx="5138400" cy="62219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3C47D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по правому краю дороги</a:t>
            </a:r>
          </a:p>
        </p:txBody>
      </p:sp>
      <p:sp>
        <p:nvSpPr>
          <p:cNvPr id="139" name="Shape 139"/>
          <p:cNvSpPr/>
          <p:nvPr/>
        </p:nvSpPr>
        <p:spPr>
          <a:xfrm>
            <a:off x="416850" y="4834150"/>
            <a:ext cx="5071800" cy="121439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3C47D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По левой обочине навстречу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движущемуся транспорту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" name="Shape 140"/>
          <p:cNvSpPr/>
          <p:nvPr/>
        </p:nvSpPr>
        <p:spPr>
          <a:xfrm rot="-889884">
            <a:off x="6302403" y="4905371"/>
            <a:ext cx="2579542" cy="1368615"/>
          </a:xfrm>
          <a:prstGeom prst="roundRect">
            <a:avLst>
              <a:gd name="adj" fmla="val 16667"/>
            </a:avLst>
          </a:prstGeom>
          <a:solidFill>
            <a:srgbClr val="9900FF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lang="ru" sz="1800" b="1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Люди по обочине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lang="ru" sz="1800" b="1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Двигаться должны.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lang="ru" sz="1800" b="1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Транспорту навстречу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lang="ru" sz="1800" b="1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левой стороны.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АТА\Desktop\47a7d0fca08371089799c904edcb08a1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88" y="-23854"/>
            <a:ext cx="9168187" cy="688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Shape 145"/>
          <p:cNvSpPr/>
          <p:nvPr/>
        </p:nvSpPr>
        <p:spPr>
          <a:xfrm>
            <a:off x="81600" y="193150"/>
            <a:ext cx="3571500" cy="914400"/>
          </a:xfrm>
          <a:prstGeom prst="roundRect">
            <a:avLst>
              <a:gd name="adj" fmla="val 16667"/>
            </a:avLst>
          </a:prstGeom>
          <a:solidFill>
            <a:srgbClr val="1155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ты пешеход</a:t>
            </a:r>
          </a:p>
        </p:txBody>
      </p:sp>
      <p:sp>
        <p:nvSpPr>
          <p:cNvPr id="146" name="Shape 146"/>
          <p:cNvSpPr/>
          <p:nvPr/>
        </p:nvSpPr>
        <p:spPr>
          <a:xfrm>
            <a:off x="8120325" y="193150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6D9EEB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4800" b="1"/>
              <a:t>2</a:t>
            </a:r>
          </a:p>
        </p:txBody>
      </p:sp>
      <p:sp>
        <p:nvSpPr>
          <p:cNvPr id="147" name="Shape 147"/>
          <p:cNvSpPr/>
          <p:nvPr/>
        </p:nvSpPr>
        <p:spPr>
          <a:xfrm>
            <a:off x="7921125" y="6017975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/>
          <p:nvPr/>
        </p:nvSpPr>
        <p:spPr>
          <a:xfrm>
            <a:off x="523875" y="1301750"/>
            <a:ext cx="4794299" cy="1143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99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какие игры можно играть на проезжей части дороги?</a:t>
            </a:r>
          </a:p>
        </p:txBody>
      </p:sp>
      <p:sp>
        <p:nvSpPr>
          <p:cNvPr id="149" name="Shape 149"/>
          <p:cNvSpPr/>
          <p:nvPr/>
        </p:nvSpPr>
        <p:spPr>
          <a:xfrm>
            <a:off x="742125" y="2984500"/>
            <a:ext cx="43578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A64D79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В подвижные   игры</a:t>
            </a:r>
          </a:p>
        </p:txBody>
      </p:sp>
      <p:sp>
        <p:nvSpPr>
          <p:cNvPr id="150" name="Shape 150"/>
          <p:cNvSpPr/>
          <p:nvPr/>
        </p:nvSpPr>
        <p:spPr>
          <a:xfrm>
            <a:off x="662750" y="4232275"/>
            <a:ext cx="43578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A64D79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На дороге играть нельзя</a:t>
            </a:r>
          </a:p>
        </p:txBody>
      </p:sp>
      <p:sp>
        <p:nvSpPr>
          <p:cNvPr id="151" name="Shape 151"/>
          <p:cNvSpPr/>
          <p:nvPr/>
        </p:nvSpPr>
        <p:spPr>
          <a:xfrm>
            <a:off x="742125" y="5560775"/>
            <a:ext cx="43578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A64D79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В малоподвижные игры</a:t>
            </a:r>
          </a:p>
        </p:txBody>
      </p:sp>
      <p:sp>
        <p:nvSpPr>
          <p:cNvPr id="152" name="Shape 152"/>
          <p:cNvSpPr/>
          <p:nvPr/>
        </p:nvSpPr>
        <p:spPr>
          <a:xfrm rot="-609131">
            <a:off x="5876469" y="4140117"/>
            <a:ext cx="2900208" cy="1835370"/>
          </a:xfrm>
          <a:prstGeom prst="roundRect">
            <a:avLst>
              <a:gd name="adj" fmla="val 16667"/>
            </a:avLst>
          </a:prstGeom>
          <a:solidFill>
            <a:srgbClr val="9900FF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 b="1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Футбол - хорошая игра,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1800" b="1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Пусть каждый тренируется.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1800" b="1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стадионах, во дворах,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1800" b="1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 только не на улицах!</a:t>
            </a:r>
          </a:p>
        </p:txBody>
      </p:sp>
      <p:pic>
        <p:nvPicPr>
          <p:cNvPr id="153" name="Shape 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6325" y="657625"/>
            <a:ext cx="2392925" cy="20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536</Words>
  <Application>Microsoft Office PowerPoint</Application>
  <PresentationFormat>Экран (4:3)</PresentationFormat>
  <Paragraphs>139</Paragraphs>
  <Slides>20</Slides>
  <Notes>20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Custom Theme</vt:lpstr>
      <vt:lpstr>Интерактивная игра "Безопасное лето"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игра "Безопасное лето"</dc:title>
  <cp:lastModifiedBy>НАТА</cp:lastModifiedBy>
  <cp:revision>9</cp:revision>
  <dcterms:modified xsi:type="dcterms:W3CDTF">2020-05-25T10:12:47Z</dcterms:modified>
</cp:coreProperties>
</file>